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9"/>
  </p:notesMasterIdLst>
  <p:sldIdLst>
    <p:sldId id="256" r:id="rId2"/>
    <p:sldId id="258" r:id="rId3"/>
    <p:sldId id="281" r:id="rId4"/>
    <p:sldId id="279" r:id="rId5"/>
    <p:sldId id="280" r:id="rId6"/>
    <p:sldId id="282" r:id="rId7"/>
    <p:sldId id="283" r:id="rId8"/>
    <p:sldId id="284" r:id="rId9"/>
    <p:sldId id="29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8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A50021"/>
    <a:srgbClr val="3333FF"/>
    <a:srgbClr val="0000FF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7" autoAdjust="0"/>
    <p:restoredTop sz="93884" autoAdjust="0"/>
  </p:normalViewPr>
  <p:slideViewPr>
    <p:cSldViewPr>
      <p:cViewPr varScale="1">
        <p:scale>
          <a:sx n="86" d="100"/>
          <a:sy n="86" d="100"/>
        </p:scale>
        <p:origin x="147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raszczak\Documents\DZIA&#321;%20ORGANIZACYJNY\GRAFIKI\Prezentacja%20-%20Unis&#322;aw%20-%20lustro%20wody\Porownanie%20produkcji%20i%20luster%20Unis&#322;aw%202015-2018.od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fraszczak\Documents\DZIA&#321;%20ORGANIZACYJNY\GRAFIKI\Prezentacja%20-%20Unis&#322;aw%20-%20lustro%20wody\Porownanie%20produkcji%20i%20luster%20Unis&#322;aw%202015-2018.od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Arkusz2!$B$7</c:f>
              <c:strCache>
                <c:ptCount val="1"/>
                <c:pt idx="0">
                  <c:v>Studnia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Arkusz2!$C$6:$F$6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Arkusz2!$C$7:$F$7</c:f>
              <c:numCache>
                <c:formatCode>General</c:formatCode>
                <c:ptCount val="4"/>
                <c:pt idx="0">
                  <c:v>-52.9</c:v>
                </c:pt>
                <c:pt idx="1">
                  <c:v>-16.899999999999999</c:v>
                </c:pt>
                <c:pt idx="2" formatCode="0.0">
                  <c:v>-27</c:v>
                </c:pt>
                <c:pt idx="3">
                  <c:v>-53.8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498968"/>
        <c:axId val="348019328"/>
      </c:barChart>
      <c:catAx>
        <c:axId val="34749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019328"/>
        <c:crosses val="autoZero"/>
        <c:auto val="1"/>
        <c:lblAlgn val="ctr"/>
        <c:lblOffset val="100"/>
        <c:noMultiLvlLbl val="0"/>
      </c:catAx>
      <c:valAx>
        <c:axId val="348019328"/>
        <c:scaling>
          <c:orientation val="minMax"/>
          <c:min val="-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7498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Arkusz2!$B$8</c:f>
              <c:strCache>
                <c:ptCount val="1"/>
                <c:pt idx="0">
                  <c:v>Studnia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Arkusz2!$C$6:$F$6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Arkusz2!$C$8:$F$8</c:f>
              <c:numCache>
                <c:formatCode>General</c:formatCode>
                <c:ptCount val="4"/>
                <c:pt idx="0">
                  <c:v>-59.9</c:v>
                </c:pt>
                <c:pt idx="1">
                  <c:v>-25.2</c:v>
                </c:pt>
                <c:pt idx="2">
                  <c:v>-36.200000000000003</c:v>
                </c:pt>
                <c:pt idx="3">
                  <c:v>-60.9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018936"/>
        <c:axId val="348021288"/>
      </c:barChart>
      <c:catAx>
        <c:axId val="34801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021288"/>
        <c:crosses val="autoZero"/>
        <c:auto val="1"/>
        <c:lblAlgn val="ctr"/>
        <c:lblOffset val="100"/>
        <c:noMultiLvlLbl val="0"/>
      </c:catAx>
      <c:valAx>
        <c:axId val="348021288"/>
        <c:scaling>
          <c:orientation val="minMax"/>
          <c:min val="-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8018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18" name="Rectangle 102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21508" name="Rectangle 102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0" name="Rectangle 102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 smtClean="0"/>
              <a:t>Click to edit Master text styles</a:t>
            </a:r>
          </a:p>
          <a:p>
            <a:pPr lvl="0"/>
            <a:r>
              <a:rPr lang="en-US" altLang="pl-PL" noProof="0" smtClean="0"/>
              <a:t>Second level</a:t>
            </a:r>
          </a:p>
          <a:p>
            <a:pPr lvl="0"/>
            <a:r>
              <a:rPr lang="en-US" altLang="pl-PL" noProof="0" smtClean="0"/>
              <a:t>Third level</a:t>
            </a:r>
          </a:p>
          <a:p>
            <a:pPr lvl="0"/>
            <a:r>
              <a:rPr lang="en-US" altLang="pl-PL" noProof="0" smtClean="0"/>
              <a:t>Fourth level</a:t>
            </a:r>
          </a:p>
          <a:p>
            <a:pPr lvl="0"/>
            <a:r>
              <a:rPr lang="en-US" altLang="pl-PL" noProof="0" smtClean="0"/>
              <a:t>Fifth level</a:t>
            </a:r>
          </a:p>
        </p:txBody>
      </p:sp>
      <p:sp>
        <p:nvSpPr>
          <p:cNvPr id="21510" name="Text Box 102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2" name="Rectangle 103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fld id="{AF916B2A-AA19-4A1A-99FC-177903E9852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528972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2531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0DC6C51-6246-4B9F-8EC1-D201B62DC82A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99132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10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4221793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11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234658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12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876675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13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42478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14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20101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15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287398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16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18246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40963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70F8DF9-5026-4B4A-ABE7-BD933151F019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17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31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2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64601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3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9975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4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5625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5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96868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6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68691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7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36855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8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66768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9/13/16</a:t>
            </a:r>
          </a:p>
        </p:txBody>
      </p:sp>
      <p:sp>
        <p:nvSpPr>
          <p:cNvPr id="23555" name="Rectangle 10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4F923BB-03EF-4BB5-A1DA-165BA4EA15A2}" type="slidenum">
              <a:rPr lang="en-US" altLang="pl-PL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/>
              <a:t>9</a:t>
            </a:fld>
            <a:endParaRPr lang="en-US" altLang="pl-PL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84058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C7887-CBC3-4C3E-814B-522E4BB7FC8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50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46EA0-CC26-4837-9DAA-5F3E20BD32C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1407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360363"/>
            <a:ext cx="2055813" cy="57642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60363"/>
            <a:ext cx="6019800" cy="57642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86468-8018-46BF-8A64-F0FC61B8DAB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9480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89E74-2818-4777-B9D1-745B460C8E1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9442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BE19-5EA8-4989-8374-62CF8106485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281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78B95-DD81-4E36-B5E4-0DD9B61311AE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8395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858BC-8CC7-4970-86FC-3CA88E2FEA0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584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1489C-F446-48A5-9652-ACDB7244A71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375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37E98-FBE2-4E69-AEE5-7A9E915449B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1891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D9CCA-CA13-4822-8698-F50AFA72D71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2212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2CD8C-9921-497D-847B-898CEA38C25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17135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style wzorca tekstu</a:t>
            </a:r>
          </a:p>
          <a:p>
            <a:pPr lvl="1"/>
            <a:r>
              <a:rPr lang="en-GB" altLang="pl-PL" smtClean="0"/>
              <a:t>Drugi poziom</a:t>
            </a:r>
          </a:p>
          <a:p>
            <a:pPr lvl="2"/>
            <a:r>
              <a:rPr lang="en-GB" altLang="pl-PL" smtClean="0"/>
              <a:t>Trzeci poziom</a:t>
            </a:r>
          </a:p>
          <a:p>
            <a:pPr lvl="3"/>
            <a:r>
              <a:rPr lang="en-GB" altLang="pl-PL" smtClean="0"/>
              <a:t>Czwarty poziom</a:t>
            </a:r>
          </a:p>
          <a:p>
            <a:pPr lvl="4"/>
            <a:r>
              <a:rPr lang="en-GB" altLang="pl-PL" smtClean="0"/>
              <a:t>Piąty poziom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0363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styl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000" smtClean="0">
                <a:solidFill>
                  <a:srgbClr val="000000"/>
                </a:solidFill>
                <a:latin typeface="Corbel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pl-PL"/>
              <a:t>9/13/16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1pPr>
          </a:lstStyle>
          <a:p>
            <a:fld id="{ABD23EF7-4C9F-48AC-B125-DE74646EB119}" type="slidenum">
              <a:rPr lang="en-US" altLang="pl-PL"/>
              <a:pPr/>
              <a:t>‹#›</a:t>
            </a:fld>
            <a:endParaRPr lang="en-US" altLang="pl-PL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avi"/><Relationship Id="rId7" Type="http://schemas.openxmlformats.org/officeDocument/2006/relationships/image" Target="../media/image1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avi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63"/>
            <a:ext cx="9121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15379" y="710495"/>
            <a:ext cx="8322766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sz="4400" b="1" dirty="0" smtClean="0">
                <a:solidFill>
                  <a:srgbClr val="002060"/>
                </a:solidFill>
                <a:latin typeface="Franklin Gothic Heavy" pitchFamily="34" charset="0"/>
              </a:rPr>
              <a:t>Woda w Sudetach</a:t>
            </a:r>
          </a:p>
          <a:p>
            <a:pPr algn="ctr"/>
            <a:r>
              <a:rPr lang="pl-PL" altLang="pl-PL" sz="3600" dirty="0" smtClean="0">
                <a:solidFill>
                  <a:srgbClr val="002060"/>
                </a:solidFill>
                <a:latin typeface="Franklin Gothic Heavy" pitchFamily="34" charset="0"/>
              </a:rPr>
              <a:t>- wyzwanie cywilizacyjne</a:t>
            </a:r>
            <a:endParaRPr lang="pl-PL" altLang="pl-PL" sz="3600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11604"/>
            <a:ext cx="7092280" cy="378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6184483" y="6110767"/>
            <a:ext cx="1915909" cy="1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700" dirty="0">
                <a:solidFill>
                  <a:schemeClr val="bg1"/>
                </a:solidFill>
              </a:rPr>
              <a:t>źródło: </a:t>
            </a:r>
            <a:r>
              <a:rPr lang="pl-PL" altLang="pl-PL" sz="700" dirty="0" smtClean="0">
                <a:solidFill>
                  <a:schemeClr val="bg1"/>
                </a:solidFill>
              </a:rPr>
              <a:t>www.polska-org.pl (Piotr Frąszczak)</a:t>
            </a:r>
            <a:endParaRPr lang="pl-PL" altLang="pl-PL" sz="700" dirty="0">
              <a:solidFill>
                <a:schemeClr val="bg1"/>
              </a:solidFill>
            </a:endParaRPr>
          </a:p>
        </p:txBody>
      </p:sp>
      <p:sp>
        <p:nvSpPr>
          <p:cNvPr id="14" name="Text Box 1028"/>
          <p:cNvSpPr txBox="1">
            <a:spLocks noChangeArrowheads="1"/>
          </p:cNvSpPr>
          <p:nvPr/>
        </p:nvSpPr>
        <p:spPr bwMode="auto">
          <a:xfrm>
            <a:off x="3036917" y="6303256"/>
            <a:ext cx="3079689" cy="32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1600" b="1" dirty="0" smtClean="0">
                <a:solidFill>
                  <a:srgbClr val="002060"/>
                </a:solidFill>
              </a:rPr>
              <a:t>Jezioro Bukowskie na Bobrze</a:t>
            </a:r>
            <a:endParaRPr lang="pl-PL" altLang="pl-PL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4" name="Text Box 1029"/>
          <p:cNvSpPr txBox="1">
            <a:spLocks noChangeArrowheads="1"/>
          </p:cNvSpPr>
          <p:nvPr/>
        </p:nvSpPr>
        <p:spPr bwMode="auto">
          <a:xfrm>
            <a:off x="531942" y="1628800"/>
            <a:ext cx="7856482" cy="215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Sadzenie drzew</a:t>
            </a:r>
          </a:p>
          <a:p>
            <a:pPr algn="just"/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Mieszkańcy Wałbrzycha chętnie angażują się w cyklicznie organizowaną akcję "Czysty i Zielony Wałbrzych" polegającą nie tylko na sprzątaniu ale również na sadzeniu drzew w każdej dzielnicy miasta. W Wałbrzychu jest prawie 550 hektarów lasów komunalnych. Ten areał się powiększa. Sadzimy setki, tysiące drzew. Mamy w tym roku dodatkowy argument, bo będziemy mieli sporo ziemi, którą będziemy starali się wykorzystać przy budowie obwodnicy. Nasadzimy w nowych miejscach drzewa. Wałbrzych jako zielone miasto, będzie jeszcze bardziej zielony.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029"/>
          <p:cNvSpPr txBox="1">
            <a:spLocks noChangeArrowheads="1"/>
          </p:cNvSpPr>
          <p:nvPr/>
        </p:nvSpPr>
        <p:spPr bwMode="auto">
          <a:xfrm>
            <a:off x="531942" y="4077072"/>
            <a:ext cx="8072506" cy="215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Parkingi z kratownicami</a:t>
            </a:r>
          </a:p>
          <a:p>
            <a:pPr algn="just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Zamiast tworzyć nieprzepuszczalne lub słabo przepuszczalne wodę powierzchnie na miejskich parkingach, wdrażamy rozwiązanie poprawiające krążenie wody w przyrodzie. Są to nawierzchnie z tzw. kratownic, które z jednej strony utwardzają grunt umożliwiając parkowanie pojazdów a z drugiej strony ze względu na ażurową budowę umożliwiają wsiąkanie wody w ziemię (czyli woda nie spływa zbyt szybko do powierzchniowych cieków wodnych tylko poprawia lokalne warunki wodne) a także tworzą ekologiczny „zielony dywan” z trawy rosnącej w kratownicach.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572389" y="952279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Realizacje planowane:</a:t>
            </a:r>
            <a:endParaRPr lang="pl-PL" altLang="pl-PL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029"/>
          <p:cNvSpPr txBox="1">
            <a:spLocks noChangeArrowheads="1"/>
          </p:cNvSpPr>
          <p:nvPr/>
        </p:nvSpPr>
        <p:spPr bwMode="auto">
          <a:xfrm>
            <a:off x="395536" y="1671968"/>
            <a:ext cx="5184576" cy="395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celu efektywnego zagospodarowania wód deszczowych zamierzamy wdrożyć rozwiązanie polegające na budowie podziemnych zbiorników z ułożonych poziomo rur wielkogabarytowych. Działanie takie określane jest mianem małej retencji i polega na gromadzeniu wody w tych zbiornikach poprzez jej zatrzymywanie i spowalnianie jej przepływu, przy jednoczesnym zachowaniu i wspieraniu rozwoju krajobrazu naturalnego.</a:t>
            </a:r>
          </a:p>
          <a:p>
            <a:pPr algn="just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Działania </a:t>
            </a: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małej retencji mają na celu likwidację przyczyn i skutków pogorszenia naturalnych stosunków wodnych poprzez spowalnianie odpływu 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wody, </a:t>
            </a: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minimalizację skutków suszy, przeciwdziałanie powodzi i odtworzenie lub zachowanie istniejących obszarów 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wodno-błotnych.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55" y="1700808"/>
            <a:ext cx="2527187" cy="237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55" y="4176360"/>
            <a:ext cx="2574032" cy="242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9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572389" y="952279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Projekty w trakcie realizacji:</a:t>
            </a:r>
            <a:endParaRPr lang="pl-PL" altLang="pl-PL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029"/>
          <p:cNvSpPr txBox="1">
            <a:spLocks noChangeArrowheads="1"/>
          </p:cNvSpPr>
          <p:nvPr/>
        </p:nvSpPr>
        <p:spPr bwMode="auto">
          <a:xfrm>
            <a:off x="395536" y="1567844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Ujęcie w byłym szybie górniczym Pokój w Jedlinie-Zdroju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34216" y="2183409"/>
            <a:ext cx="6102280" cy="46745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ts val="1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ts val="11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8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l-PL" altLang="pl-PL" sz="1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Szyb Pokój w Jedlinie-Zdroju został prawdopodobnie wykonany w latach 1900-1910. Jego głębokość wynosi 340,2 m.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l-PL" altLang="pl-PL" sz="1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 latach 30. XX wieku szyb uległ samoczynnemu zatopieniu (po zakończeniu jego eksploatacji górniczej).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l-PL" altLang="pl-PL" sz="1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 roku 1957 szyb został odwodniony do poziomu +433,0 m celem wyeksploatowania dalszych pokładów węgla. Kolejne odwodnienie miało miejsce w latach 1969-1970 a następnie w 1971.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l-PL" altLang="pl-PL" sz="1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Od roku 1970 do roku 1996 był to szyb wentylacyjny wschodniego pola kopalni </a:t>
            </a:r>
            <a:r>
              <a:rPr lang="pl-PL" altLang="pl-PL" sz="1700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Thorez</a:t>
            </a:r>
            <a:r>
              <a:rPr lang="pl-PL" altLang="pl-PL" sz="1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l-PL" altLang="pl-PL" sz="1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Szyb był połączony z kopalnią </a:t>
            </a:r>
            <a:r>
              <a:rPr lang="pl-PL" altLang="pl-PL" sz="1700" kern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Thorez</a:t>
            </a:r>
            <a:r>
              <a:rPr lang="pl-PL" altLang="pl-PL" sz="1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tylko jednym wyrobiskiem (poziom +204,8), które przy likwidacji kopalń odcięto tamą wodoszczelną pełną, betonową, czterosegmentową, obliczoną na ciśnienie 25 atmosfer.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l-PL" altLang="pl-PL" sz="17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Szyb jest nadal połączony z innymi szybami na terenie Jedliny-Zdroju: szybem Kamieńsk w Glinicy i szybem Anna w Suliszowie.</a:t>
            </a:r>
          </a:p>
          <a:p>
            <a:pPr>
              <a:spcBef>
                <a:spcPts val="600"/>
              </a:spcBef>
            </a:pPr>
            <a:endParaRPr lang="pl-PL" altLang="pl-PL" sz="1700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323528" y="2636912"/>
            <a:ext cx="2491623" cy="4041430"/>
            <a:chOff x="389279" y="2532388"/>
            <a:chExt cx="2491623" cy="4041430"/>
          </a:xfrm>
        </p:grpSpPr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389279" y="6381329"/>
              <a:ext cx="2491623" cy="19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l-PL" altLang="pl-PL" sz="700" i="1" dirty="0" smtClean="0">
                  <a:solidFill>
                    <a:srgbClr val="002060"/>
                  </a:solidFill>
                </a:rPr>
                <a:t>Źródło: www.polska-org.pl</a:t>
              </a:r>
              <a:endParaRPr lang="pl-PL" altLang="pl-PL" sz="700" i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91074" y="2532388"/>
              <a:ext cx="2489828" cy="43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l-PL" altLang="pl-PL" sz="1200" b="1" i="1" dirty="0">
                  <a:solidFill>
                    <a:srgbClr val="002060"/>
                  </a:solidFill>
                </a:rPr>
                <a:t>W</a:t>
              </a:r>
              <a:r>
                <a:rPr lang="pl-PL" altLang="pl-PL" sz="1200" b="1" i="1" dirty="0" smtClean="0">
                  <a:solidFill>
                    <a:srgbClr val="002060"/>
                  </a:solidFill>
                </a:rPr>
                <a:t>ieża szybu Pokój</a:t>
              </a:r>
            </a:p>
            <a:p>
              <a:pPr algn="ctr"/>
              <a:r>
                <a:rPr lang="pl-PL" altLang="pl-PL" sz="1200" b="1" i="1" dirty="0" smtClean="0">
                  <a:solidFill>
                    <a:srgbClr val="002060"/>
                  </a:solidFill>
                </a:rPr>
                <a:t>- obecnie nie </a:t>
              </a:r>
              <a:r>
                <a:rPr lang="pl-PL" altLang="pl-PL" sz="1200" b="1" i="1" dirty="0" smtClean="0">
                  <a:solidFill>
                    <a:srgbClr val="002060"/>
                  </a:solidFill>
                </a:rPr>
                <a:t>istnieje</a:t>
              </a:r>
              <a:endParaRPr lang="pl-PL" altLang="pl-PL" sz="12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79" y="2968148"/>
              <a:ext cx="2491623" cy="34131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203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94283"/>
            <a:ext cx="655320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572389" y="952279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Projekty w trakcie realizacji:</a:t>
            </a:r>
            <a:endParaRPr lang="pl-PL" altLang="pl-PL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029"/>
          <p:cNvSpPr txBox="1">
            <a:spLocks noChangeArrowheads="1"/>
          </p:cNvSpPr>
          <p:nvPr/>
        </p:nvSpPr>
        <p:spPr bwMode="auto">
          <a:xfrm>
            <a:off x="395535" y="1567844"/>
            <a:ext cx="1605717" cy="163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Ujęcie </a:t>
            </a:r>
            <a:b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byłym szybie górniczym Pokój </a:t>
            </a:r>
            <a:b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Jedlinie-Zdroju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128650" y="1609074"/>
            <a:ext cx="225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Zrąb szybu (536,2 m n.p.m.)</a:t>
            </a:r>
            <a:endParaRPr lang="pl-PL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4180891">
            <a:off x="4771335" y="1582038"/>
            <a:ext cx="271095" cy="47230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2490442" y="2046984"/>
            <a:ext cx="1810181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accent5">
                    <a:lumMod val="50000"/>
                  </a:schemeClr>
                </a:solidFill>
              </a:rPr>
              <a:t>Aktualny poziom zwierciadła wody</a:t>
            </a:r>
          </a:p>
          <a:p>
            <a:pPr algn="ctr"/>
            <a:r>
              <a:rPr lang="pl-PL" sz="1200" b="1" dirty="0" smtClean="0">
                <a:solidFill>
                  <a:schemeClr val="accent5">
                    <a:lumMod val="50000"/>
                  </a:schemeClr>
                </a:solidFill>
              </a:rPr>
              <a:t>(ok. 440 m n.p.m.)</a:t>
            </a:r>
            <a:endParaRPr lang="pl-PL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2565134" y="2830031"/>
            <a:ext cx="27363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271707" y="5249995"/>
            <a:ext cx="2242229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002060"/>
                </a:solidFill>
              </a:rPr>
              <a:t>Miejsce, z którego pompowano wodę pitną w latach 1972-1994</a:t>
            </a:r>
            <a:endParaRPr lang="pl-PL" sz="1200" b="1" dirty="0">
              <a:solidFill>
                <a:srgbClr val="002060"/>
              </a:solidFill>
            </a:endParaRPr>
          </a:p>
        </p:txBody>
      </p:sp>
      <p:sp>
        <p:nvSpPr>
          <p:cNvPr id="18" name="Strzałka w dół 17"/>
          <p:cNvSpPr/>
          <p:nvPr/>
        </p:nvSpPr>
        <p:spPr>
          <a:xfrm rot="14300629">
            <a:off x="4236308" y="5016341"/>
            <a:ext cx="271095" cy="47230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971599" y="6373960"/>
            <a:ext cx="1368153" cy="2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00" i="1" dirty="0" smtClean="0">
                <a:solidFill>
                  <a:srgbClr val="002060"/>
                </a:solidFill>
              </a:rPr>
              <a:t>Źródło: </a:t>
            </a:r>
            <a:r>
              <a:rPr lang="pl-PL" sz="700" i="1" dirty="0">
                <a:solidFill>
                  <a:srgbClr val="002060"/>
                </a:solidFill>
              </a:rPr>
              <a:t>dokumentacja hydrogeologiczna </a:t>
            </a:r>
            <a:r>
              <a:rPr lang="pl-PL" sz="700" i="1" dirty="0" err="1" smtClean="0">
                <a:solidFill>
                  <a:srgbClr val="002060"/>
                </a:solidFill>
              </a:rPr>
              <a:t>WPWiK</a:t>
            </a:r>
            <a:endParaRPr lang="pl-PL" sz="700" i="1" dirty="0">
              <a:solidFill>
                <a:srgbClr val="002060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 rot="18390495">
            <a:off x="4233122" y="2400207"/>
            <a:ext cx="271095" cy="47230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0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572389" y="952279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Projekty w trakcie realizacji:</a:t>
            </a:r>
            <a:endParaRPr lang="pl-PL" altLang="pl-PL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Szyb Pokój -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2060848"/>
            <a:ext cx="3017382" cy="2468767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3443183" y="1839954"/>
            <a:ext cx="442301" cy="2723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Początek inspekcji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24" name="Wygięta strzałka 23"/>
          <p:cNvSpPr/>
          <p:nvPr/>
        </p:nvSpPr>
        <p:spPr>
          <a:xfrm rot="5400000">
            <a:off x="3435369" y="2080413"/>
            <a:ext cx="303660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Text Box 1029"/>
          <p:cNvSpPr txBox="1">
            <a:spLocks noChangeArrowheads="1"/>
          </p:cNvSpPr>
          <p:nvPr/>
        </p:nvSpPr>
        <p:spPr bwMode="auto">
          <a:xfrm>
            <a:off x="395536" y="1567844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Ujęcie w byłym szybie górniczym Pokój w Jedlinie-Zdroju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Szyb Pokój - 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98951" y="2040353"/>
            <a:ext cx="3017382" cy="2468767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7916333" y="1783214"/>
            <a:ext cx="442301" cy="27237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Zwierciadło wody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28" name="Wygięta strzałka 27"/>
          <p:cNvSpPr/>
          <p:nvPr/>
        </p:nvSpPr>
        <p:spPr>
          <a:xfrm rot="5400000">
            <a:off x="7929709" y="2068662"/>
            <a:ext cx="303660" cy="2880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6951" y="4841066"/>
            <a:ext cx="4572000" cy="16381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W chwili obecnej trwają prace polegające na uruchomieniu ujęcia w tym szybie. Została sporządzona dokumentacja projektowa, jest wydane pozwolenie na budowę. Prace mają się rozpocząć jeszcze w tym roku.</a:t>
            </a:r>
          </a:p>
        </p:txBody>
      </p:sp>
    </p:spTree>
    <p:extLst>
      <p:ext uri="{BB962C8B-B14F-4D97-AF65-F5344CB8AC3E}">
        <p14:creationId xmlns:p14="http://schemas.microsoft.com/office/powerpoint/2010/main" val="39106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572389" y="952279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Projekty w trakcie realizacji:</a:t>
            </a:r>
            <a:endParaRPr lang="pl-PL" altLang="pl-PL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029"/>
          <p:cNvSpPr txBox="1">
            <a:spLocks noChangeArrowheads="1"/>
          </p:cNvSpPr>
          <p:nvPr/>
        </p:nvSpPr>
        <p:spPr bwMode="auto">
          <a:xfrm>
            <a:off x="395536" y="1567844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Ujęcie w byłej sztolni górniczej Friedrich Wilhelm w Wałbrzychu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2215278"/>
            <a:ext cx="2643607" cy="438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pl-PL" altLang="pl-PL" kern="0" dirty="0">
                <a:solidFill>
                  <a:srgbClr val="002060"/>
                </a:solidFill>
                <a:cs typeface="Arial" panose="020B0604020202020204" pitchFamily="34" charset="0"/>
              </a:rPr>
              <a:t>W 1997 r., w związku z likwidacją wałbrzyskich kopalń, został opracowany system grawitacyjnego odprowadzania wód z zatapianych wyrobisk do rzeki Pełcznica. Wykonano go w oparciu o szyb Chwalibóg i sztolnię Fryderyk Wilhelm. System zaczął funkcjonować w 2002 r. </a:t>
            </a:r>
            <a:endParaRPr lang="pl-PL" altLang="pl-PL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3285857" y="2215278"/>
            <a:ext cx="5886249" cy="4560744"/>
            <a:chOff x="244387" y="1238007"/>
            <a:chExt cx="5886249" cy="4560744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14" y="1238007"/>
              <a:ext cx="5473281" cy="4313688"/>
            </a:xfrm>
            <a:prstGeom prst="rect">
              <a:avLst/>
            </a:prstGeom>
          </p:spPr>
        </p:pic>
        <p:sp>
          <p:nvSpPr>
            <p:cNvPr id="15" name="pole tekstowe 14"/>
            <p:cNvSpPr txBox="1"/>
            <p:nvPr/>
          </p:nvSpPr>
          <p:spPr>
            <a:xfrm>
              <a:off x="244387" y="5552530"/>
              <a:ext cx="58862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i="1" dirty="0" smtClean="0"/>
                <a:t>Ryc. J. Fiszer, „Wykorzystanie wód karbońskich do zaopatrzenia m. Wałbrzycha w wodę”</a:t>
              </a:r>
              <a:endParaRPr lang="pl-PL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826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572389" y="952279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Projekty w trakcie realizacji:</a:t>
            </a:r>
            <a:endParaRPr lang="pl-PL" altLang="pl-PL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029"/>
          <p:cNvSpPr txBox="1">
            <a:spLocks noChangeArrowheads="1"/>
          </p:cNvSpPr>
          <p:nvPr/>
        </p:nvSpPr>
        <p:spPr bwMode="auto">
          <a:xfrm>
            <a:off x="395536" y="1567844"/>
            <a:ext cx="8072506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Ujęcie w byłej </a:t>
            </a:r>
            <a:r>
              <a:rPr lang="pl-PL" altLang="pl-PL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szolni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górniczej Friedrich Wilhelm w Wałbrzychu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2215278"/>
            <a:ext cx="2952328" cy="472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Obecne szacowane natężenie wypływu wód ze sztolni wynosi </a:t>
            </a:r>
            <a:r>
              <a:rPr lang="pl-PL" dirty="0" smtClean="0">
                <a:solidFill>
                  <a:srgbClr val="002060"/>
                </a:solidFill>
              </a:rPr>
              <a:t>19 </a:t>
            </a:r>
            <a:r>
              <a:rPr lang="pl-PL" dirty="0">
                <a:solidFill>
                  <a:srgbClr val="002060"/>
                </a:solidFill>
              </a:rPr>
              <a:t>tys. m3 na dobę. Zakłada się, że zużycie wody do celów technologicznych wyniesie ok. 15% (np. do płukania membran), czyli ilość wody dostępnej do uzdatnienia kształtuje się na poziomie </a:t>
            </a:r>
            <a:r>
              <a:rPr lang="pl-PL" dirty="0" smtClean="0">
                <a:solidFill>
                  <a:srgbClr val="002060"/>
                </a:solidFill>
              </a:rPr>
              <a:t>16 </a:t>
            </a:r>
            <a:r>
              <a:rPr lang="pl-PL" dirty="0">
                <a:solidFill>
                  <a:srgbClr val="002060"/>
                </a:solidFill>
              </a:rPr>
              <a:t>tys. m3 na dobę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Woda </a:t>
            </a:r>
            <a:r>
              <a:rPr lang="pl-PL" dirty="0">
                <a:solidFill>
                  <a:srgbClr val="002060"/>
                </a:solidFill>
              </a:rPr>
              <a:t>wypływająca ze sztolni ma temperaturę ok. 12 stopni Celsjusza. Jej temperatura zostanie wykorzystana jako źródło dla pomp ciepła.</a:t>
            </a:r>
          </a:p>
          <a:p>
            <a:endParaRPr lang="pl-PL" dirty="0">
              <a:solidFill>
                <a:srgbClr val="002060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464865" y="2344203"/>
            <a:ext cx="5220477" cy="3975488"/>
            <a:chOff x="3464865" y="2344203"/>
            <a:chExt cx="5220477" cy="3975488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865" y="2636912"/>
              <a:ext cx="5220477" cy="3478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Prostokąt 3"/>
            <p:cNvSpPr/>
            <p:nvPr/>
          </p:nvSpPr>
          <p:spPr>
            <a:xfrm>
              <a:off x="3464866" y="2344203"/>
              <a:ext cx="5220476" cy="292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altLang="pl-PL" sz="1400" b="1" dirty="0">
                  <a:solidFill>
                    <a:srgbClr val="002060"/>
                  </a:solidFill>
                </a:rPr>
                <a:t>Wylot </a:t>
              </a:r>
              <a:r>
                <a:rPr lang="pl-PL" altLang="pl-PL" sz="1400" b="1" dirty="0" smtClean="0">
                  <a:solidFill>
                    <a:srgbClr val="002060"/>
                  </a:solidFill>
                </a:rPr>
                <a:t>sztolni</a:t>
              </a:r>
              <a:endParaRPr lang="pl-PL" altLang="pl-PL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292080" y="6127202"/>
              <a:ext cx="3393262" cy="19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700" i="1" dirty="0" smtClean="0">
                  <a:solidFill>
                    <a:srgbClr val="002060"/>
                  </a:solidFill>
                </a:rPr>
                <a:t>Źródło: www.polska-org.pl (Piotr Frąszczak)</a:t>
              </a:r>
              <a:endParaRPr lang="pl-PL" sz="700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3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63"/>
            <a:ext cx="9121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332173" y="5105400"/>
            <a:ext cx="2138727" cy="3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l-PL" altLang="pl-PL" sz="2000" i="1" dirty="0" smtClean="0">
                <a:latin typeface="Franklin Gothic Heavy" pitchFamily="34" charset="0"/>
              </a:rPr>
              <a:t>Roman </a:t>
            </a:r>
            <a:r>
              <a:rPr lang="pl-PL" altLang="pl-PL" sz="2000" i="1" dirty="0" err="1" smtClean="0">
                <a:latin typeface="Franklin Gothic Heavy" pitchFamily="34" charset="0"/>
              </a:rPr>
              <a:t>Szełemej</a:t>
            </a:r>
            <a:endParaRPr lang="pl-PL" altLang="pl-PL" sz="2000" i="1" dirty="0">
              <a:latin typeface="Franklin Gothic Heavy" pitchFamily="34" charset="0"/>
            </a:endParaRP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990600" y="2514600"/>
            <a:ext cx="70866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4000" b="1"/>
              <a:t>DZIĘKUJĘ ZA UWAGĘ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3075" name="Text Box 1029"/>
          <p:cNvSpPr txBox="1">
            <a:spLocks noChangeArrowheads="1"/>
          </p:cNvSpPr>
          <p:nvPr/>
        </p:nvSpPr>
        <p:spPr bwMode="auto">
          <a:xfrm>
            <a:off x="531942" y="1772816"/>
            <a:ext cx="3612912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Woda zajmuje </a:t>
            </a:r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ok. 72</a:t>
            </a:r>
            <a:r>
              <a:rPr lang="pl-PL" altLang="pl-PL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% powierzchni </a:t>
            </a:r>
          </a:p>
          <a:p>
            <a:pPr algn="ctr"/>
            <a:r>
              <a:rPr lang="pl-PL" altLang="pl-PL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naszej planety</a:t>
            </a:r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pl-PL" altLang="pl-PL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6" y="2380418"/>
            <a:ext cx="4023163" cy="4004835"/>
          </a:xfrm>
          <a:prstGeom prst="rect">
            <a:avLst/>
          </a:prstGeom>
        </p:spPr>
      </p:pic>
      <p:sp>
        <p:nvSpPr>
          <p:cNvPr id="3077" name="Text Box 1028"/>
          <p:cNvSpPr txBox="1">
            <a:spLocks noChangeArrowheads="1"/>
          </p:cNvSpPr>
          <p:nvPr/>
        </p:nvSpPr>
        <p:spPr bwMode="auto">
          <a:xfrm>
            <a:off x="1939934" y="6385253"/>
            <a:ext cx="7969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800" dirty="0">
                <a:solidFill>
                  <a:srgbClr val="002060"/>
                </a:solidFill>
              </a:rPr>
              <a:t>źródło: NASA</a:t>
            </a:r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4573758" y="1700808"/>
            <a:ext cx="4143954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</a:rPr>
              <a:t>Ogólna ilość wody na Ziemi pozostaje niezmienna od milionów lat. Oznacza to, że woda którą pijemy jest tą samą wodą, którą kiedyś piły dinozaury. Natomiast w 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ciągu najbliższych dekad światowe zasoby wody słodkiej będą się kurczyły (zmiana klimatu) podczas gdy zapotrzebowanie na nią drastycznie wzrośnie (rosnące zapotrzebowanie na żywność, energię i potrzeby sanitarne szybko rosnącej populacji ludzkiej).</a:t>
            </a:r>
          </a:p>
          <a:p>
            <a:pPr>
              <a:lnSpc>
                <a:spcPct val="130000"/>
              </a:lnSpc>
            </a:pP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1968368" y="1532937"/>
            <a:ext cx="5280548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Zasoby wodne Ziemi dzielą się w następujący sposób:</a:t>
            </a:r>
            <a:endParaRPr lang="pl-PL" altLang="pl-PL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761029" y="1969612"/>
            <a:ext cx="7695226" cy="4732586"/>
            <a:chOff x="761029" y="1969612"/>
            <a:chExt cx="7695226" cy="4732586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29" y="1969612"/>
              <a:ext cx="7695226" cy="4449779"/>
            </a:xfrm>
            <a:prstGeom prst="rect">
              <a:avLst/>
            </a:prstGeom>
          </p:spPr>
        </p:pic>
        <p:sp>
          <p:nvSpPr>
            <p:cNvPr id="9" name="Text Box 1028"/>
            <p:cNvSpPr txBox="1">
              <a:spLocks noChangeArrowheads="1"/>
            </p:cNvSpPr>
            <p:nvPr/>
          </p:nvSpPr>
          <p:spPr bwMode="auto">
            <a:xfrm>
              <a:off x="3878314" y="6495347"/>
              <a:ext cx="1460656" cy="206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pl-PL" sz="800" dirty="0">
                  <a:solidFill>
                    <a:srgbClr val="002060"/>
                  </a:solidFill>
                </a:rPr>
                <a:t>źródło: </a:t>
              </a:r>
              <a:r>
                <a:rPr lang="pl-PL" altLang="pl-PL" sz="800" dirty="0" smtClean="0">
                  <a:solidFill>
                    <a:srgbClr val="002060"/>
                  </a:solidFill>
                </a:rPr>
                <a:t>www.epodreczniki.pl</a:t>
              </a:r>
              <a:endParaRPr lang="pl-PL" altLang="pl-PL" sz="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3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3075" name="Text Box 1029"/>
          <p:cNvSpPr txBox="1">
            <a:spLocks noChangeArrowheads="1"/>
          </p:cNvSpPr>
          <p:nvPr/>
        </p:nvSpPr>
        <p:spPr bwMode="auto">
          <a:xfrm>
            <a:off x="439930" y="1556792"/>
            <a:ext cx="8380542" cy="8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Rzeki Sudetów są małe i należą do zlewisk trzech mórz: Bałtyckiego (dorzecze Odry), Północnego (dorzecze Łaby) i Czarnego (dorzecze Dunaju). Na </a:t>
            </a:r>
            <a:r>
              <a:rPr lang="pl-PL" altLang="pl-PL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Trójmorskim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Wierchu w masywie Śnieżnika znajduje się miejsce zbiegu tych trzech zlewisk.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439930" y="2564904"/>
            <a:ext cx="5284198" cy="241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Najważniejsze i największe rzeki wypływające z Sudetów to Odra, Łaba i Morawa. </a:t>
            </a:r>
          </a:p>
          <a:p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Odra (niem. Oder, cz. Odra, </a:t>
            </a:r>
            <a:r>
              <a:rPr lang="pl-PL" altLang="pl-PL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górnołuż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altLang="pl-PL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Wodra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łac. </a:t>
            </a:r>
            <a:r>
              <a:rPr lang="pl-PL" altLang="pl-PL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Viadrus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Oddera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– płynie na terenie Czech, Polski i Niemiec. Pod względem całkowitej długości jest drugą (po Wiśle) rzeką Polski a biorąc pod uwagę tylko jej część w granicach kraju - trzecią (po jej dopływie Warcie). 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446930" y="5052748"/>
            <a:ext cx="5270197" cy="13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Sudetach znajduje się kilka wodospadów, w tym (po stronie polskiej): Wodospad Kamieńczyka, Wodospad Szklarki, Wodospad Podgórnej i Wodospad </a:t>
            </a:r>
            <a:r>
              <a:rPr lang="pl-PL" altLang="pl-PL" dirty="0" err="1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Łomniczki</a:t>
            </a:r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(w Karkonoszach) a także Wodospad Wilczki (w Masywie Śnieżnika). 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6249792" y="2564904"/>
            <a:ext cx="2447504" cy="3921647"/>
            <a:chOff x="6249792" y="2564904"/>
            <a:chExt cx="2447504" cy="3921647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792" y="2564904"/>
              <a:ext cx="2438400" cy="365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 Box 1028"/>
            <p:cNvSpPr txBox="1">
              <a:spLocks noChangeArrowheads="1"/>
            </p:cNvSpPr>
            <p:nvPr/>
          </p:nvSpPr>
          <p:spPr bwMode="auto">
            <a:xfrm>
              <a:off x="7831353" y="6044823"/>
              <a:ext cx="865943" cy="19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pl-PL" sz="700" dirty="0">
                  <a:solidFill>
                    <a:schemeClr val="bg1"/>
                  </a:solidFill>
                </a:rPr>
                <a:t>źródło: </a:t>
              </a:r>
              <a:r>
                <a:rPr lang="pl-PL" altLang="pl-PL" sz="700" dirty="0" smtClean="0">
                  <a:solidFill>
                    <a:schemeClr val="bg1"/>
                  </a:solidFill>
                </a:rPr>
                <a:t>Wikipedia</a:t>
              </a:r>
              <a:endParaRPr lang="pl-PL" altLang="pl-PL" sz="7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1028"/>
            <p:cNvSpPr txBox="1">
              <a:spLocks noChangeArrowheads="1"/>
            </p:cNvSpPr>
            <p:nvPr/>
          </p:nvSpPr>
          <p:spPr bwMode="auto">
            <a:xfrm>
              <a:off x="6671915" y="6222504"/>
              <a:ext cx="1594154" cy="264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pl-PL" sz="1200" b="1" dirty="0" smtClean="0">
                  <a:solidFill>
                    <a:srgbClr val="002060"/>
                  </a:solidFill>
                </a:rPr>
                <a:t>Wodospad Szklarki</a:t>
              </a:r>
              <a:endParaRPr lang="pl-PL" altLang="pl-PL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0" y="1019361"/>
            <a:ext cx="9144000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i="1" dirty="0" smtClean="0">
                <a:solidFill>
                  <a:srgbClr val="0033CC"/>
                </a:solidFill>
                <a:latin typeface="Franklin Gothic Heavy" pitchFamily="34" charset="0"/>
              </a:rPr>
              <a:t>Krótka charakterystyka wodna Sudetów</a:t>
            </a:r>
            <a:endParaRPr lang="pl-PL" altLang="pl-PL" i="1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6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25671" y="1556792"/>
            <a:ext cx="3930840" cy="292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Naturalne zbiorniki wodne w Sudetach są nieliczne i występują jedynie w Karkonoszach (są to jeziora polodowcowe). Niewiele jest też sztucznych zbiorników zaporowych. Są to przede wszystkim jeziora: Złotnickie, Leśniańskie (na Kwisie), Bystrzyckie zwane również Lubachowskim (na Bystrzycy), jeziora Bukowskie, Modre, </a:t>
            </a:r>
            <a:r>
              <a:rPr lang="pl-PL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Wrzeszczyńskie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 </a:t>
            </a:r>
            <a:r>
              <a:rPr lang="pl-PL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Pilichowickie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na Bobrze i jezioro Witka na Witce.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3260" y="4581128"/>
            <a:ext cx="8352995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Ludność w Sudetach zaopatrywana jest w wodę z podziemnych osadów czwartorzędowych, z ujęć powierzchniowych, rzadziej są to wody szczelinowe ze starszych skał. 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33261" y="5540729"/>
            <a:ext cx="8352994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W wielu miejscach występują źródła mineralne o różnym składzie (w tym, chociaż rzadko, źródła słabo termalne). Wśród nich są takie jak Czerniawa-Zdrój, Świeradów-Zdrój, Cieplice-Zdrój, Szczawno-Zdrój, </a:t>
            </a:r>
            <a:r>
              <a:rPr lang="pl-PL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Kudowa-Zdrój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Duszniki-Zdrój, Polanica-Zdrój, </a:t>
            </a:r>
            <a:r>
              <a:rPr lang="pl-PL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Długopole</a:t>
            </a:r>
            <a:r>
              <a:rPr lang="pl-PL" dirty="0" smtClean="0">
                <a:solidFill>
                  <a:srgbClr val="002060"/>
                </a:solidFill>
                <a:latin typeface="Calibri" panose="020F0502020204030204" pitchFamily="34" charset="0"/>
              </a:rPr>
              <a:t>-Zdrój, Lądek-Zdrój.</a:t>
            </a:r>
            <a:endParaRPr lang="pl-PL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356511" y="1556792"/>
            <a:ext cx="4429745" cy="2829500"/>
            <a:chOff x="4356511" y="1556792"/>
            <a:chExt cx="4429745" cy="2829500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511" y="1556792"/>
              <a:ext cx="4429745" cy="2829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 Box 1028"/>
            <p:cNvSpPr txBox="1">
              <a:spLocks noChangeArrowheads="1"/>
            </p:cNvSpPr>
            <p:nvPr/>
          </p:nvSpPr>
          <p:spPr bwMode="auto">
            <a:xfrm>
              <a:off x="6716948" y="4155863"/>
              <a:ext cx="1997663" cy="19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pl-PL" sz="700" dirty="0">
                  <a:solidFill>
                    <a:schemeClr val="bg1"/>
                  </a:solidFill>
                </a:rPr>
                <a:t>źródło: </a:t>
              </a:r>
              <a:r>
                <a:rPr lang="pl-PL" altLang="pl-PL" sz="700" dirty="0" smtClean="0">
                  <a:solidFill>
                    <a:schemeClr val="bg1"/>
                  </a:solidFill>
                </a:rPr>
                <a:t>www.polska-org.pl (Piotr Daszkiewicz)</a:t>
              </a:r>
              <a:endParaRPr lang="pl-PL" altLang="pl-PL" sz="7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Box 1028"/>
            <p:cNvSpPr txBox="1">
              <a:spLocks noChangeArrowheads="1"/>
            </p:cNvSpPr>
            <p:nvPr/>
          </p:nvSpPr>
          <p:spPr bwMode="auto">
            <a:xfrm>
              <a:off x="5158977" y="1563291"/>
              <a:ext cx="2824812" cy="264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pl-PL" sz="1200" b="1" dirty="0" smtClean="0">
                  <a:solidFill>
                    <a:srgbClr val="002060"/>
                  </a:solidFill>
                </a:rPr>
                <a:t>Jezioro Bystrzyckie (Lubachowskie)</a:t>
              </a:r>
              <a:endParaRPr lang="pl-PL" altLang="pl-PL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Text Box 1026"/>
          <p:cNvSpPr txBox="1">
            <a:spLocks noChangeArrowheads="1"/>
          </p:cNvSpPr>
          <p:nvPr/>
        </p:nvSpPr>
        <p:spPr bwMode="auto">
          <a:xfrm>
            <a:off x="0" y="1019361"/>
            <a:ext cx="9144000" cy="34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pl-PL" i="1" dirty="0" smtClean="0">
                <a:solidFill>
                  <a:srgbClr val="0033CC"/>
                </a:solidFill>
                <a:latin typeface="Franklin Gothic Heavy" pitchFamily="34" charset="0"/>
              </a:rPr>
              <a:t>Krótka charakterystyka wodna Sudetów</a:t>
            </a:r>
            <a:endParaRPr lang="pl-PL" altLang="pl-PL" i="1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531942" y="1478158"/>
            <a:ext cx="8072506" cy="241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Problemy związane z deficytem zasobów wodnych występują w różnych miejscach Polski, również w Sudetach. Dążenie człowieka do przyspieszania spływu wód opadowych zakłóca naturalny obieg wody w przyrodzie a tym samym ogranicza zasilanie zasobów wód podziemnych. </a:t>
            </a:r>
          </a:p>
          <a:p>
            <a:pPr algn="just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Coraz częściej występują wszystkie trzy etapy suszy: atmosferyczna, glebowa i hydrologiczna. Brak wystarczającej ilości opadów powoduje spadek stanu wód w rzekach (tzw. niżówka hydrologiczna) w konsekwencji czego zwiększa się udział zasilania cieków z zasobów podziemnych. To z kolei prowadzi do obniżenia zwierciadła wód podziemnych. 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029"/>
          <p:cNvSpPr txBox="1">
            <a:spLocks noChangeArrowheads="1"/>
          </p:cNvSpPr>
          <p:nvPr/>
        </p:nvSpPr>
        <p:spPr bwMode="auto">
          <a:xfrm>
            <a:off x="554491" y="4474228"/>
            <a:ext cx="3463994" cy="18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Jak to wpływa na ujęcia wody pitnej doskonale widać na przykładzie stacji uzdatniania wody w Unisławiu Śląskim, które jest eksploatowane przez Wałbrzyskie Przedsiębiorstwo Wodociągów i Kanalizacji Sp. z o.o.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4447576" y="3645504"/>
            <a:ext cx="4149026" cy="2959971"/>
            <a:chOff x="4427984" y="3861048"/>
            <a:chExt cx="4149026" cy="2959971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861048"/>
              <a:ext cx="4069453" cy="27244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 Box 1028"/>
            <p:cNvSpPr txBox="1">
              <a:spLocks noChangeArrowheads="1"/>
            </p:cNvSpPr>
            <p:nvPr/>
          </p:nvSpPr>
          <p:spPr bwMode="auto">
            <a:xfrm>
              <a:off x="7172458" y="6393058"/>
              <a:ext cx="1404552" cy="19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pl-PL" sz="700" dirty="0" smtClean="0">
                  <a:solidFill>
                    <a:schemeClr val="bg1"/>
                  </a:solidFill>
                </a:rPr>
                <a:t>źródło: Wodociągi Wałbrzyskie</a:t>
              </a:r>
              <a:endParaRPr lang="pl-PL" altLang="pl-PL" sz="7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1028"/>
            <p:cNvSpPr txBox="1">
              <a:spLocks noChangeArrowheads="1"/>
            </p:cNvSpPr>
            <p:nvPr/>
          </p:nvSpPr>
          <p:spPr bwMode="auto">
            <a:xfrm>
              <a:off x="5508104" y="6556972"/>
              <a:ext cx="2093843" cy="264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l-PL" altLang="pl-PL" sz="1200" b="1" dirty="0" smtClean="0">
                  <a:solidFill>
                    <a:srgbClr val="002060"/>
                  </a:solidFill>
                </a:rPr>
                <a:t>SUW w Unisławiu Śląskim</a:t>
              </a:r>
              <a:endParaRPr lang="pl-PL" altLang="pl-PL" sz="1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0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651680"/>
            <a:ext cx="9144000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anose="020F0502020204030204" pitchFamily="34" charset="0"/>
              </a:rPr>
              <a:t>Stan na 6 listopada 2018</a:t>
            </a:r>
            <a:endParaRPr lang="pl-PL" sz="1600" b="1" dirty="0">
              <a:latin typeface="Calibri" panose="020F0502020204030204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531" y="5953909"/>
            <a:ext cx="4832153" cy="877992"/>
            <a:chOff x="1531" y="5953909"/>
            <a:chExt cx="4832153" cy="877992"/>
          </a:xfrm>
        </p:grpSpPr>
        <p:sp>
          <p:nvSpPr>
            <p:cNvPr id="15" name="Prostokąt 14"/>
            <p:cNvSpPr/>
            <p:nvPr/>
          </p:nvSpPr>
          <p:spPr>
            <a:xfrm>
              <a:off x="40308" y="6236696"/>
              <a:ext cx="558635" cy="6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2348748" y="6038091"/>
              <a:ext cx="558635" cy="652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616309" y="5953909"/>
              <a:ext cx="1749387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i="1" dirty="0" smtClean="0"/>
                <a:t>LUSTRO WODY </a:t>
              </a:r>
              <a:br>
                <a:rPr lang="pl-PL" sz="1000" i="1" dirty="0" smtClean="0"/>
              </a:br>
              <a:r>
                <a:rPr lang="pl-PL" sz="1000" i="1" dirty="0" smtClean="0"/>
                <a:t>(W METRACH PONIŻEJ POZIOMU TERENU)</a:t>
              </a:r>
              <a:endParaRPr lang="pl-PL" sz="1000" i="1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2924748" y="5953909"/>
              <a:ext cx="1908936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i="1" dirty="0" smtClean="0"/>
                <a:t>GŁĘBOKOŚĆ ZAWIESZENIA</a:t>
              </a:r>
            </a:p>
            <a:p>
              <a:r>
                <a:rPr lang="pl-PL" sz="1000" i="1" dirty="0" smtClean="0"/>
                <a:t>POMPY  (W METRACH PONIŻEJ POZIOMU TERENU)</a:t>
              </a:r>
              <a:endParaRPr lang="pl-PL" sz="1000" i="1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3914" y="5953909"/>
              <a:ext cx="664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33,2</a:t>
              </a:r>
              <a:endParaRPr lang="pl-P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2309569" y="6093618"/>
              <a:ext cx="664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54,1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531" y="6453734"/>
              <a:ext cx="664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91,0</a:t>
              </a:r>
              <a:endParaRPr lang="pl-PL" sz="1600" b="1" dirty="0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618481" y="6453336"/>
              <a:ext cx="1802557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i="1" dirty="0" smtClean="0"/>
                <a:t>GŁĘBOKOŚĆ </a:t>
              </a:r>
              <a:br>
                <a:rPr lang="pl-PL" sz="1000" i="1" dirty="0" smtClean="0"/>
              </a:br>
              <a:r>
                <a:rPr lang="pl-PL" sz="1000" i="1" dirty="0" smtClean="0"/>
                <a:t>STUDNI  (W METRACH)</a:t>
              </a:r>
              <a:endParaRPr lang="pl-PL" sz="1000" i="1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-58044" y="1076831"/>
            <a:ext cx="9105297" cy="5622720"/>
            <a:chOff x="2797870" y="1235280"/>
            <a:chExt cx="9105297" cy="5622720"/>
          </a:xfrm>
        </p:grpSpPr>
        <p:sp>
          <p:nvSpPr>
            <p:cNvPr id="24" name="Prostokąt 23"/>
            <p:cNvSpPr/>
            <p:nvPr/>
          </p:nvSpPr>
          <p:spPr>
            <a:xfrm>
              <a:off x="3093233" y="1777601"/>
              <a:ext cx="606536" cy="3339279"/>
            </a:xfrm>
            <a:prstGeom prst="rect">
              <a:avLst/>
            </a:prstGeom>
            <a:gradFill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3093233" y="3618139"/>
              <a:ext cx="606536" cy="6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3093233" y="3870552"/>
              <a:ext cx="606536" cy="652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3031412" y="3903201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54,1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3031413" y="3345745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49,6</a:t>
              </a:r>
              <a:endParaRPr lang="pl-P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4407683" y="1777603"/>
              <a:ext cx="606536" cy="3822060"/>
            </a:xfrm>
            <a:prstGeom prst="rect">
              <a:avLst/>
            </a:prstGeom>
            <a:gradFill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4407683" y="4058295"/>
              <a:ext cx="606536" cy="6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4407683" y="4261082"/>
              <a:ext cx="606536" cy="652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4345863" y="4293731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64,1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4345863" y="3785901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60,7</a:t>
              </a:r>
              <a:endParaRPr lang="pl-P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5722133" y="1777602"/>
              <a:ext cx="606536" cy="2966499"/>
            </a:xfrm>
            <a:prstGeom prst="rect">
              <a:avLst/>
            </a:prstGeom>
            <a:gradFill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5720696" y="4020778"/>
              <a:ext cx="606536" cy="6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5722133" y="4124455"/>
              <a:ext cx="606536" cy="652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5660313" y="4157104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60,5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pole tekstowe 37"/>
            <p:cNvSpPr txBox="1"/>
            <p:nvPr/>
          </p:nvSpPr>
          <p:spPr>
            <a:xfrm>
              <a:off x="5658876" y="3748384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60,0</a:t>
              </a:r>
              <a:endParaRPr lang="pl-P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7057439" y="1777602"/>
              <a:ext cx="606536" cy="3474939"/>
            </a:xfrm>
            <a:prstGeom prst="rect">
              <a:avLst/>
            </a:prstGeom>
            <a:gradFill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7057439" y="2991654"/>
              <a:ext cx="606536" cy="6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7057439" y="4495658"/>
              <a:ext cx="606536" cy="652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6995619" y="4528307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70,5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6995619" y="2719260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33,2</a:t>
              </a:r>
              <a:endParaRPr lang="pl-P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Prostokąt 43"/>
            <p:cNvSpPr/>
            <p:nvPr/>
          </p:nvSpPr>
          <p:spPr>
            <a:xfrm>
              <a:off x="8360926" y="1777602"/>
              <a:ext cx="606536" cy="5004198"/>
            </a:xfrm>
            <a:prstGeom prst="rect">
              <a:avLst/>
            </a:prstGeom>
            <a:gradFill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8366475" y="5312254"/>
              <a:ext cx="606536" cy="6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8366475" y="5461498"/>
              <a:ext cx="606536" cy="652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8304655" y="5494147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95,0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8304655" y="5039860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93,2</a:t>
              </a:r>
              <a:endParaRPr lang="pl-P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9700610" y="1777602"/>
              <a:ext cx="606536" cy="4055099"/>
            </a:xfrm>
            <a:prstGeom prst="rect">
              <a:avLst/>
            </a:prstGeom>
            <a:gradFill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9700610" y="3274822"/>
              <a:ext cx="606536" cy="66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/>
            <p:cNvSpPr/>
            <p:nvPr/>
          </p:nvSpPr>
          <p:spPr>
            <a:xfrm>
              <a:off x="9700610" y="3733925"/>
              <a:ext cx="606536" cy="652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ole tekstowe 51"/>
            <p:cNvSpPr txBox="1"/>
            <p:nvPr/>
          </p:nvSpPr>
          <p:spPr>
            <a:xfrm>
              <a:off x="9638790" y="3766574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50,5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9638790" y="3002428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40,3</a:t>
              </a:r>
              <a:endParaRPr lang="pl-PL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11010221" y="1777602"/>
              <a:ext cx="606536" cy="5004198"/>
            </a:xfrm>
            <a:prstGeom prst="rect">
              <a:avLst/>
            </a:prstGeom>
            <a:gradFill>
              <a:gsLst>
                <a:gs pos="0">
                  <a:schemeClr val="bg1">
                    <a:tint val="90000"/>
                    <a:lumMod val="110000"/>
                  </a:schemeClr>
                </a:gs>
                <a:gs pos="100000">
                  <a:schemeClr val="bg1">
                    <a:shade val="64000"/>
                    <a:lumMod val="88000"/>
                  </a:schemeClr>
                </a:gs>
              </a:gsLst>
              <a:lin ang="5400000" scaled="0"/>
            </a:gra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/>
            <p:cNvSpPr/>
            <p:nvPr/>
          </p:nvSpPr>
          <p:spPr>
            <a:xfrm>
              <a:off x="11010221" y="4091806"/>
              <a:ext cx="606536" cy="652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0948401" y="4124455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60,0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7" name="pole tekstowe 56"/>
            <p:cNvSpPr txBox="1"/>
            <p:nvPr/>
          </p:nvSpPr>
          <p:spPr>
            <a:xfrm rot="16200000">
              <a:off x="10372398" y="5305935"/>
              <a:ext cx="19875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/>
                <a:t>STUDNIA NIECZYNNA</a:t>
              </a:r>
              <a:endParaRPr lang="pl-PL" sz="1200" b="1" dirty="0"/>
            </a:p>
          </p:txBody>
        </p:sp>
        <p:sp>
          <p:nvSpPr>
            <p:cNvPr id="58" name="pole tekstowe 57"/>
            <p:cNvSpPr txBox="1"/>
            <p:nvPr/>
          </p:nvSpPr>
          <p:spPr>
            <a:xfrm>
              <a:off x="2797870" y="1252128"/>
              <a:ext cx="1188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STUDNIA</a:t>
              </a:r>
            </a:p>
            <a:p>
              <a:pPr algn="ctr"/>
              <a:r>
                <a:rPr lang="pl-PL" sz="1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9" name="pole tekstowe 58"/>
            <p:cNvSpPr txBox="1"/>
            <p:nvPr/>
          </p:nvSpPr>
          <p:spPr>
            <a:xfrm>
              <a:off x="4088976" y="1242360"/>
              <a:ext cx="1188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STUDNIA</a:t>
              </a:r>
            </a:p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2</a:t>
              </a:r>
              <a:endParaRPr lang="pl-P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pole tekstowe 59"/>
            <p:cNvSpPr txBox="1"/>
            <p:nvPr/>
          </p:nvSpPr>
          <p:spPr>
            <a:xfrm>
              <a:off x="5425333" y="1236617"/>
              <a:ext cx="1188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STUDNIA</a:t>
              </a:r>
            </a:p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3</a:t>
              </a:r>
              <a:endParaRPr lang="pl-P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pole tekstowe 60"/>
            <p:cNvSpPr txBox="1"/>
            <p:nvPr/>
          </p:nvSpPr>
          <p:spPr>
            <a:xfrm>
              <a:off x="6747087" y="1235281"/>
              <a:ext cx="1188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STUDNIA</a:t>
              </a:r>
            </a:p>
            <a:p>
              <a:pPr algn="ctr"/>
              <a:r>
                <a:rPr lang="pl-PL" sz="1600" b="1" dirty="0" smtClean="0"/>
                <a:t>4</a:t>
              </a:r>
              <a:endParaRPr lang="pl-PL" sz="1600" b="1" dirty="0"/>
            </a:p>
          </p:txBody>
        </p:sp>
        <p:sp>
          <p:nvSpPr>
            <p:cNvPr id="62" name="pole tekstowe 61"/>
            <p:cNvSpPr txBox="1"/>
            <p:nvPr/>
          </p:nvSpPr>
          <p:spPr>
            <a:xfrm>
              <a:off x="8083444" y="1243797"/>
              <a:ext cx="1188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STUDNIA</a:t>
              </a:r>
            </a:p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6</a:t>
              </a:r>
              <a:endParaRPr lang="pl-PL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pole tekstowe 62"/>
            <p:cNvSpPr txBox="1"/>
            <p:nvPr/>
          </p:nvSpPr>
          <p:spPr>
            <a:xfrm>
              <a:off x="9405198" y="1243797"/>
              <a:ext cx="1188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STUDNIA</a:t>
              </a:r>
            </a:p>
            <a:p>
              <a:pPr algn="ctr"/>
              <a:r>
                <a:rPr lang="pl-PL" sz="1600" b="1" dirty="0" smtClean="0"/>
                <a:t>7</a:t>
              </a:r>
              <a:endParaRPr lang="pl-PL" sz="1600" b="1" dirty="0"/>
            </a:p>
          </p:txBody>
        </p:sp>
        <p:sp>
          <p:nvSpPr>
            <p:cNvPr id="64" name="pole tekstowe 63"/>
            <p:cNvSpPr txBox="1"/>
            <p:nvPr/>
          </p:nvSpPr>
          <p:spPr>
            <a:xfrm>
              <a:off x="10714857" y="1235280"/>
              <a:ext cx="1188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STUDNIA</a:t>
              </a:r>
            </a:p>
            <a:p>
              <a:pPr algn="ctr"/>
              <a:r>
                <a:rPr lang="pl-PL" sz="1600" b="1" dirty="0" smtClean="0"/>
                <a:t>8</a:t>
              </a:r>
              <a:endParaRPr lang="pl-PL" sz="1600" b="1" dirty="0"/>
            </a:p>
          </p:txBody>
        </p:sp>
        <p:sp>
          <p:nvSpPr>
            <p:cNvPr id="65" name="pole tekstowe 64"/>
            <p:cNvSpPr txBox="1"/>
            <p:nvPr/>
          </p:nvSpPr>
          <p:spPr>
            <a:xfrm>
              <a:off x="3037467" y="4862016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88,0</a:t>
              </a:r>
              <a:endParaRPr lang="pl-PL" sz="1600" b="1" dirty="0"/>
            </a:p>
          </p:txBody>
        </p:sp>
        <p:sp>
          <p:nvSpPr>
            <p:cNvPr id="66" name="pole tekstowe 65"/>
            <p:cNvSpPr txBox="1"/>
            <p:nvPr/>
          </p:nvSpPr>
          <p:spPr>
            <a:xfrm>
              <a:off x="4345862" y="5333357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96,5</a:t>
              </a:r>
              <a:endParaRPr lang="pl-PL" sz="1600" b="1" dirty="0"/>
            </a:p>
          </p:txBody>
        </p:sp>
        <p:sp>
          <p:nvSpPr>
            <p:cNvPr id="67" name="pole tekstowe 66"/>
            <p:cNvSpPr txBox="1"/>
            <p:nvPr/>
          </p:nvSpPr>
          <p:spPr>
            <a:xfrm>
              <a:off x="7014461" y="4983500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91,0</a:t>
              </a:r>
              <a:endParaRPr lang="pl-PL" sz="1600" b="1" dirty="0"/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5660313" y="4487193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75,0</a:t>
              </a:r>
              <a:endParaRPr lang="pl-PL" sz="1600" b="1" dirty="0"/>
            </a:p>
          </p:txBody>
        </p:sp>
        <p:sp>
          <p:nvSpPr>
            <p:cNvPr id="69" name="pole tekstowe 68"/>
            <p:cNvSpPr txBox="1"/>
            <p:nvPr/>
          </p:nvSpPr>
          <p:spPr>
            <a:xfrm>
              <a:off x="8248650" y="6509921"/>
              <a:ext cx="805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187,0</a:t>
              </a:r>
              <a:endParaRPr lang="pl-PL" sz="1600" b="1" dirty="0"/>
            </a:p>
          </p:txBody>
        </p:sp>
        <p:sp>
          <p:nvSpPr>
            <p:cNvPr id="70" name="pole tekstowe 69"/>
            <p:cNvSpPr txBox="1"/>
            <p:nvPr/>
          </p:nvSpPr>
          <p:spPr>
            <a:xfrm>
              <a:off x="9585939" y="5561892"/>
              <a:ext cx="805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100,0</a:t>
              </a:r>
              <a:endParaRPr lang="pl-PL" sz="1600" b="1" dirty="0"/>
            </a:p>
          </p:txBody>
        </p:sp>
        <p:sp>
          <p:nvSpPr>
            <p:cNvPr id="71" name="pole tekstowe 70"/>
            <p:cNvSpPr txBox="1"/>
            <p:nvPr/>
          </p:nvSpPr>
          <p:spPr>
            <a:xfrm>
              <a:off x="10906110" y="6519446"/>
              <a:ext cx="805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/>
                <a:t>220,0</a:t>
              </a:r>
              <a:endParaRPr lang="pl-PL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5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-6198" y="1052736"/>
            <a:ext cx="9150198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anose="020F0502020204030204" pitchFamily="34" charset="0"/>
              </a:rPr>
              <a:t>PRZYKŁADOWE LUSTRO WODY W LATACH 2015-2018 (pomiary w X)</a:t>
            </a:r>
            <a:endParaRPr lang="pl-PL" sz="2000" b="1" dirty="0">
              <a:latin typeface="Calibri" panose="020F0502020204030204" pitchFamily="34" charset="0"/>
            </a:endParaRPr>
          </a:p>
        </p:txBody>
      </p:sp>
      <p:grpSp>
        <p:nvGrpSpPr>
          <p:cNvPr id="73" name="Grupa 72"/>
          <p:cNvGrpSpPr/>
          <p:nvPr/>
        </p:nvGrpSpPr>
        <p:grpSpPr>
          <a:xfrm>
            <a:off x="8489" y="1424761"/>
            <a:ext cx="5103972" cy="2743200"/>
            <a:chOff x="768191" y="744026"/>
            <a:chExt cx="5103972" cy="2743200"/>
          </a:xfrm>
        </p:grpSpPr>
        <p:graphicFrame>
          <p:nvGraphicFramePr>
            <p:cNvPr id="74" name="Wykres 7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7791999"/>
                </p:ext>
              </p:extLst>
            </p:nvPr>
          </p:nvGraphicFramePr>
          <p:xfrm>
            <a:off x="768191" y="74402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5" name="Prostokąt 74"/>
            <p:cNvSpPr/>
            <p:nvPr/>
          </p:nvSpPr>
          <p:spPr>
            <a:xfrm>
              <a:off x="1484200" y="2528886"/>
              <a:ext cx="314324" cy="66675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2509838" y="1638300"/>
              <a:ext cx="314324" cy="1557337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7" name="Prostokąt 76"/>
            <p:cNvSpPr/>
            <p:nvPr/>
          </p:nvSpPr>
          <p:spPr>
            <a:xfrm>
              <a:off x="3529013" y="1876425"/>
              <a:ext cx="314324" cy="1319211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8" name="pole tekstowe 77"/>
            <p:cNvSpPr txBox="1"/>
            <p:nvPr/>
          </p:nvSpPr>
          <p:spPr>
            <a:xfrm>
              <a:off x="5150938" y="2417712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54,1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9" name="Prostokąt 78"/>
            <p:cNvSpPr/>
            <p:nvPr/>
          </p:nvSpPr>
          <p:spPr>
            <a:xfrm>
              <a:off x="4532200" y="2547935"/>
              <a:ext cx="314324" cy="66675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/>
            <p:cNvSpPr/>
            <p:nvPr/>
          </p:nvSpPr>
          <p:spPr>
            <a:xfrm>
              <a:off x="1152354" y="2564130"/>
              <a:ext cx="4043534" cy="4571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1" name="Grupa 80"/>
          <p:cNvGrpSpPr/>
          <p:nvPr/>
        </p:nvGrpSpPr>
        <p:grpSpPr>
          <a:xfrm>
            <a:off x="4073965" y="4049120"/>
            <a:ext cx="5068638" cy="2743200"/>
            <a:chOff x="7048229" y="744026"/>
            <a:chExt cx="5068638" cy="2743200"/>
          </a:xfrm>
        </p:grpSpPr>
        <p:sp>
          <p:nvSpPr>
            <p:cNvPr id="82" name="pole tekstowe 81"/>
            <p:cNvSpPr txBox="1"/>
            <p:nvPr/>
          </p:nvSpPr>
          <p:spPr>
            <a:xfrm>
              <a:off x="11395642" y="2605593"/>
              <a:ext cx="7212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64,1</a:t>
              </a:r>
              <a:endParaRPr lang="pl-PL" sz="1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aphicFrame>
          <p:nvGraphicFramePr>
            <p:cNvPr id="83" name="Wykres 8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4484972"/>
                </p:ext>
              </p:extLst>
            </p:nvPr>
          </p:nvGraphicFramePr>
          <p:xfrm>
            <a:off x="7048229" y="74402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4" name="Prostokąt 83"/>
            <p:cNvSpPr/>
            <p:nvPr/>
          </p:nvSpPr>
          <p:spPr>
            <a:xfrm>
              <a:off x="7772401" y="2705099"/>
              <a:ext cx="314324" cy="478631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/>
            <p:cNvSpPr/>
            <p:nvPr/>
          </p:nvSpPr>
          <p:spPr>
            <a:xfrm>
              <a:off x="8782051" y="1838325"/>
              <a:ext cx="314324" cy="1345406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/>
            <p:cNvSpPr/>
            <p:nvPr/>
          </p:nvSpPr>
          <p:spPr>
            <a:xfrm>
              <a:off x="9801226" y="2114550"/>
              <a:ext cx="314324" cy="1069179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/>
            <p:cNvSpPr/>
            <p:nvPr/>
          </p:nvSpPr>
          <p:spPr>
            <a:xfrm>
              <a:off x="10820401" y="2724151"/>
              <a:ext cx="314324" cy="466722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/>
            <p:cNvSpPr/>
            <p:nvPr/>
          </p:nvSpPr>
          <p:spPr>
            <a:xfrm>
              <a:off x="7400754" y="2774870"/>
              <a:ext cx="4043534" cy="4571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9" name="Text Box 1029"/>
          <p:cNvSpPr txBox="1">
            <a:spLocks noChangeArrowheads="1"/>
          </p:cNvSpPr>
          <p:nvPr/>
        </p:nvSpPr>
        <p:spPr bwMode="auto">
          <a:xfrm>
            <a:off x="4641104" y="1758417"/>
            <a:ext cx="3027240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Pompa w studni 1 zawieszona na poziomie -54,1 m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 Box 1029"/>
          <p:cNvSpPr txBox="1">
            <a:spLocks noChangeArrowheads="1"/>
          </p:cNvSpPr>
          <p:nvPr/>
        </p:nvSpPr>
        <p:spPr bwMode="auto">
          <a:xfrm>
            <a:off x="899592" y="6176020"/>
            <a:ext cx="3043914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Pompa w studni 2 zawieszona na poziomie -64,1 m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9" grpId="0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531942" y="188640"/>
            <a:ext cx="8153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800" dirty="0" smtClean="0">
                <a:solidFill>
                  <a:srgbClr val="0033CC"/>
                </a:solidFill>
                <a:latin typeface="Franklin Gothic Heavy" pitchFamily="34" charset="0"/>
              </a:rPr>
              <a:t>Woda w Sudetach – wyzwanie cywilizacyjne</a:t>
            </a:r>
            <a:endParaRPr lang="pl-PL" altLang="pl-PL" sz="2800" dirty="0">
              <a:solidFill>
                <a:srgbClr val="0033CC"/>
              </a:solidFill>
              <a:latin typeface="Franklin Gothic Heavy" pitchFamily="34" charset="0"/>
            </a:endParaRPr>
          </a:p>
        </p:txBody>
      </p:sp>
      <p:sp>
        <p:nvSpPr>
          <p:cNvPr id="22" name="Text Box 1029"/>
          <p:cNvSpPr txBox="1">
            <a:spLocks noChangeArrowheads="1"/>
          </p:cNvSpPr>
          <p:nvPr/>
        </p:nvSpPr>
        <p:spPr bwMode="auto">
          <a:xfrm>
            <a:off x="531942" y="1412776"/>
            <a:ext cx="8072506" cy="138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Nadchodzące kłopoty z deficytem wody sprawiają, że natychmiast należy wdrażać rozwiązania pomagające ją oszczędzać, nie tylko w skali pojedynczej osoby ale również na poziomie gmin, powiatów czy województw. Prześledźmy je na przykładzie Wałbrzycha, w </a:t>
            </a: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którym mamy następujące podejście do wody i jej oszczędzania: </a:t>
            </a:r>
          </a:p>
          <a:p>
            <a:pPr algn="just"/>
            <a:r>
              <a:rPr lang="pl-PL" altLang="pl-PL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altLang="pl-PL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029"/>
          <p:cNvSpPr txBox="1">
            <a:spLocks noChangeArrowheads="1"/>
          </p:cNvSpPr>
          <p:nvPr/>
        </p:nvSpPr>
        <p:spPr bwMode="auto">
          <a:xfrm>
            <a:off x="531942" y="2647103"/>
            <a:ext cx="3558760" cy="398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altLang="pl-PL" sz="17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Kwietne łąki</a:t>
            </a:r>
          </a:p>
          <a:p>
            <a:pPr algn="just"/>
            <a:r>
              <a:rPr lang="pl-PL" altLang="pl-PL" sz="17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roku 2019 w </a:t>
            </a:r>
            <a:r>
              <a:rPr lang="pl-PL" altLang="pl-PL" sz="17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Wałbrzychu </a:t>
            </a:r>
            <a:r>
              <a:rPr lang="pl-PL" altLang="pl-PL" sz="17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postawiono na </a:t>
            </a:r>
            <a:r>
              <a:rPr lang="pl-PL" altLang="pl-PL" sz="17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naturalną zieleń, która nie tylko efektownie </a:t>
            </a:r>
            <a:r>
              <a:rPr lang="pl-PL" altLang="pl-PL" sz="17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wygląda i </a:t>
            </a:r>
            <a:r>
              <a:rPr lang="pl-PL" altLang="pl-PL" sz="17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pochłania zanieczyszczenia i pyły, które unoszą się przy ruchliwych </a:t>
            </a:r>
            <a:r>
              <a:rPr lang="pl-PL" altLang="pl-PL" sz="17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ulicach ale również utrzymuje większą wilgotność w danym miejscu i stanowi miejsce przyjazne pszczołom. Pierwszą taką kolorową łąkę </a:t>
            </a:r>
            <a:r>
              <a:rPr lang="pl-PL" altLang="pl-PL" sz="17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przygotowano </a:t>
            </a:r>
            <a:r>
              <a:rPr lang="pl-PL" altLang="pl-PL" sz="17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przy </a:t>
            </a:r>
            <a:r>
              <a:rPr lang="pl-PL" altLang="pl-PL" sz="17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ulicy de </a:t>
            </a:r>
            <a:r>
              <a:rPr lang="pl-PL" altLang="pl-PL" sz="17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Gaulle'a wysiewając mieszkankę </a:t>
            </a:r>
            <a:r>
              <a:rPr lang="pl-PL" altLang="pl-PL" sz="17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specjalnych roślin kwietnych i traw. Łąka </a:t>
            </a:r>
            <a:r>
              <a:rPr lang="pl-PL" altLang="pl-PL" sz="17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została skoszona dopiero w </a:t>
            </a:r>
            <a:r>
              <a:rPr lang="pl-PL" altLang="pl-PL" sz="17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sierpniu, po zakończeniu kwitnienia. Takich miejsc będzie w Wałbrzychu więcej. </a:t>
            </a:r>
            <a:endParaRPr lang="pl-PL" altLang="pl-PL" sz="17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4283968" y="2764511"/>
            <a:ext cx="4572000" cy="3621489"/>
            <a:chOff x="4283968" y="2764511"/>
            <a:chExt cx="4572000" cy="3621489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764511"/>
              <a:ext cx="4572000" cy="3429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pole tekstowe 6"/>
            <p:cNvSpPr txBox="1"/>
            <p:nvPr/>
          </p:nvSpPr>
          <p:spPr>
            <a:xfrm>
              <a:off x="5885891" y="6193511"/>
              <a:ext cx="2970077" cy="19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700" i="1" dirty="0" smtClean="0">
                  <a:solidFill>
                    <a:srgbClr val="002060"/>
                  </a:solidFill>
                </a:rPr>
                <a:t>Źródło: </a:t>
              </a:r>
              <a:r>
                <a:rPr lang="pl-PL" sz="700" i="1" dirty="0" smtClean="0">
                  <a:solidFill>
                    <a:srgbClr val="002060"/>
                  </a:solidFill>
                </a:rPr>
                <a:t>Urząd Miejski w Wałbrzychu</a:t>
              </a:r>
              <a:endParaRPr lang="pl-PL" sz="700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3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1584</Words>
  <Application>Microsoft Office PowerPoint</Application>
  <PresentationFormat>Pokaz na ekranie (4:3)</PresentationFormat>
  <Paragraphs>176</Paragraphs>
  <Slides>17</Slides>
  <Notes>17</Notes>
  <HiddenSlides>0</HiddenSlides>
  <MMClips>2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Microsoft YaHei</vt:lpstr>
      <vt:lpstr>MS PGothic</vt:lpstr>
      <vt:lpstr>Arial</vt:lpstr>
      <vt:lpstr>Calibri</vt:lpstr>
      <vt:lpstr>Corbel</vt:lpstr>
      <vt:lpstr>Franklin Gothic Heavy</vt:lpstr>
      <vt:lpstr>Segoe UI</vt:lpstr>
      <vt:lpstr>Times New Roman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Piotr Frąszczak</dc:creator>
  <cp:keywords/>
  <dc:description/>
  <cp:lastModifiedBy>Piotr Frąszczak</cp:lastModifiedBy>
  <cp:revision>83</cp:revision>
  <cp:lastPrinted>1601-01-01T00:00:00Z</cp:lastPrinted>
  <dcterms:created xsi:type="dcterms:W3CDTF">2016-09-13T06:59:22Z</dcterms:created>
  <dcterms:modified xsi:type="dcterms:W3CDTF">2019-09-19T07:40:25Z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