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3" r:id="rId4"/>
    <p:sldId id="261" r:id="rId5"/>
    <p:sldId id="264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76C41F-1D57-4D27-A4D4-561A99443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D463E4-5412-4821-AA30-CC3228C73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59EECC-E764-4B7E-9BEB-15B2F5FD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DCDA0C-327D-4871-8F58-58910C08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F9EE5C-CC6C-4CE5-8577-4CDC3B03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3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750938-F242-4476-87AA-1050F1FB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0D9B620-409E-4869-A285-3F0C0671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99DB75-62D0-4D8C-A9F1-AA14F28C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81D88E-7A90-4950-972E-4E217902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C640BD-51A0-4DCC-A754-9FABCD0F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7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C0544B8-F1E8-4FB8-A5FF-16A94E210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BB3231-1F4E-4CD1-9E73-02685955D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BFC704-86FC-44D0-91F2-FF3585C1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10366F-C915-4F65-8687-CBC31C9D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2585AB-D2A1-4876-8BA5-CFEC63C5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19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C2E551-C15A-4DDE-AE44-89087C13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F35A1A-7AB6-4FA0-8FE2-F8173367C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096983-F00E-4D41-9A9B-3AA29F82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E22C3F-17DD-4268-A45B-C34F9CC4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9CFD35-17BB-48FD-A6E0-A1EE8155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4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EAEEBA-C9C7-42FA-BA24-84B7F92B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4B7FD3-4C76-455A-900D-88EFD9571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0D638D-B136-471F-926F-24F26F93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4D2C86-F30C-4BF8-9B4D-3ABD852F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C11AE1-DDEB-413D-AD21-9507D1F5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14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A68AD-4D75-443D-A669-9BD310F1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FCABE6-4494-45CE-B3EF-FF6B30B76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DB58DE-0722-4C78-AFD4-6D7DB56EC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8CA648-7BB5-466A-9152-5F8A2868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6A89FA1-8014-4EAF-9F01-8FA1233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C316C9-C571-400E-92B7-ADDA924A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6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33B5BC-5495-496A-B978-3992A9FD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F4E4E0-FAC7-449E-91C6-170AA108C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E89CB24-C3FE-496A-B3CE-C6000EC75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25E6EB3-52E3-4248-B1BA-24A81D32A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38A64E4-7AAB-4940-85C8-2A4EE9BBC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EA0CE7F-A32B-4007-8BB3-A3629238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F9F36CC-7A8D-4055-A4EC-AC283564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7A1470F-FCF5-43DE-90D3-04789FA3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6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948FBB-38D4-48D4-B309-E60E8E27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F64F565-D446-4D78-8BF1-EB3FF11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5F34-C4DE-4ABB-AB27-8142C3A7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22FA5A0-7660-40BF-A520-AF1BC92D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03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83DA87E-DFC2-4987-B536-5CB54979B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608D396-17FC-4684-83C8-D6053AFB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6FCDE8F-6553-4CB1-9D7E-76C1DB75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46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002924-9E96-49F4-B295-C3C04B1B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FA0856-22B4-4283-8D49-9222541F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CDC7CFF-EECE-4801-B3DC-E683966BC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DCF1023-76D4-4B43-8A41-A4364A71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C4E50AA-A6F8-4954-BE47-490416B3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A0F521-599C-403E-9D59-B431A752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676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8D2747-C68E-4F59-98D0-6DE3391B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5B8F3C2-6AA7-4136-9F00-89BB7EE1D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D63ADE-5709-4096-99D5-A85807DC2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93F4C95-69DF-4F9B-93D2-D15388FB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ED8A256-7759-494A-8A85-389D9436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D456E2-23A0-40E6-B88E-C9A43F28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81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743BF31-CB25-4675-BE57-955D1F8E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88E1848-514C-4D0C-9C14-20A1C930B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96E521-D050-4AD0-A7DE-1EB5C7C3A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4EAF-F4CD-4308-87DC-1D7455EA435B}" type="datetimeFigureOut">
              <a:rPr lang="pl-PL" smtClean="0"/>
              <a:t>26.08.2019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C9B651-0409-4154-B040-72CECBF51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228B6D-89EC-40CE-8A0A-6DA2B05CE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133CF-9A48-429C-B889-F165199D3F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66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BC50E77-1281-494B-801B-6ED77C6E0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58" y="-3713"/>
            <a:ext cx="6828241" cy="6861713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610616AC-8FED-4267-82B1-4F78F613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4704" cy="1150921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+mn-lt"/>
              </a:rPr>
              <a:t>ZBIORNIK ŚWIĘTOSZYN I MIŁOSŁAWICE – </a:t>
            </a:r>
            <a:br>
              <a:rPr lang="pl-PL" sz="3600" dirty="0">
                <a:latin typeface="+mn-lt"/>
              </a:rPr>
            </a:br>
            <a:r>
              <a:rPr lang="pl-PL" sz="3600" dirty="0">
                <a:latin typeface="+mn-lt"/>
              </a:rPr>
              <a:t>ZAPISY PLANU MIEJSCOWEGO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E412F84B-D8FB-4BB5-8652-3F2B67D75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6102"/>
            <a:ext cx="7315201" cy="5851898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l-PL" sz="2000" dirty="0"/>
              <a:t>miejscowy plan zagospodarowania przestrzennego terenów zarezerwowanych pod „Zbiornik Sułów” wraz z miejscowościami Świętoszyn, Miłosławice i Koruszka – uchwała nr XVI/128/04 </a:t>
            </a:r>
            <a:br>
              <a:rPr lang="pl-PL" sz="2000" dirty="0"/>
            </a:br>
            <a:r>
              <a:rPr lang="pl-PL" sz="2000" dirty="0"/>
              <a:t>Rady Miejskiej w Miliczu z dnia 12 lutego 2004 r.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l-PL" sz="2000" dirty="0"/>
              <a:t>przedmiotem planu jest obszar obejmujący </a:t>
            </a:r>
            <a:br>
              <a:rPr lang="pl-PL" sz="2000" dirty="0"/>
            </a:br>
            <a:r>
              <a:rPr lang="pl-PL" sz="2000" dirty="0"/>
              <a:t>projektowane zbiorniki „Świętoszyn” i „Miłosławice” </a:t>
            </a:r>
            <a:br>
              <a:rPr lang="pl-PL" sz="2000" dirty="0"/>
            </a:br>
            <a:r>
              <a:rPr lang="pl-PL" sz="2000" dirty="0"/>
              <a:t>wraz z otaczającymi je terenami położonymi </a:t>
            </a:r>
            <a:br>
              <a:rPr lang="pl-PL" sz="2000" dirty="0"/>
            </a:br>
            <a:r>
              <a:rPr lang="pl-PL" sz="2000" dirty="0"/>
              <a:t>w obrębach: m. Milicz, Świętoszyn (ze wsią </a:t>
            </a:r>
            <a:br>
              <a:rPr lang="pl-PL" sz="2000" dirty="0"/>
            </a:br>
            <a:r>
              <a:rPr lang="pl-PL" sz="2000" dirty="0"/>
              <a:t>Świętoszyn), Kaszowo (przysiółek Koruszka), </a:t>
            </a:r>
            <a:br>
              <a:rPr lang="pl-PL" sz="2000" dirty="0"/>
            </a:br>
            <a:r>
              <a:rPr lang="pl-PL" sz="2000" dirty="0"/>
              <a:t>Miłosławice (ze wsią Miłosławice), Pracze i Sułów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l-PL" sz="2000" dirty="0"/>
              <a:t>celem regulacji zawartych w ustaleniach planu </a:t>
            </a:r>
            <a:br>
              <a:rPr lang="pl-PL" sz="2000" dirty="0"/>
            </a:br>
            <a:r>
              <a:rPr lang="pl-PL" sz="2000" dirty="0"/>
              <a:t>jest przede wszystkim:</a:t>
            </a:r>
            <a:br>
              <a:rPr lang="pl-PL" sz="2000" dirty="0"/>
            </a:br>
            <a:r>
              <a:rPr lang="pl-PL" sz="2000" dirty="0"/>
              <a:t>1. ochrona interesów publicznych,</a:t>
            </a:r>
            <a:br>
              <a:rPr lang="pl-PL" sz="2000" dirty="0"/>
            </a:br>
            <a:r>
              <a:rPr lang="pl-PL" sz="2000" dirty="0"/>
              <a:t>2. umożliwienie budowy zbiorników oraz </a:t>
            </a:r>
            <a:br>
              <a:rPr lang="pl-PL" sz="2000" dirty="0"/>
            </a:br>
            <a:r>
              <a:rPr lang="pl-PL" sz="2000" dirty="0"/>
              <a:t>rozbudowy miejscowości Świętoszyn, Miłosławice </a:t>
            </a:r>
            <a:br>
              <a:rPr lang="pl-PL" sz="2000" dirty="0"/>
            </a:br>
            <a:r>
              <a:rPr lang="pl-PL" sz="2000" dirty="0"/>
              <a:t>i Koruszka, przy jednoczesnej minimalizacji </a:t>
            </a:r>
            <a:br>
              <a:rPr lang="pl-PL" sz="2000" dirty="0"/>
            </a:br>
            <a:r>
              <a:rPr lang="pl-PL" sz="2000" dirty="0"/>
              <a:t>negatywnego oddziaływania planowanych </a:t>
            </a:r>
            <a:br>
              <a:rPr lang="pl-PL" sz="2000" dirty="0"/>
            </a:br>
            <a:r>
              <a:rPr lang="pl-PL" sz="2000" dirty="0"/>
              <a:t>inwestycji na środowisko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l-PL" sz="2000" dirty="0"/>
              <a:t>ustala się tereny zbiorników „Świętoszyn” </a:t>
            </a:r>
            <a:br>
              <a:rPr lang="pl-PL" sz="2000" dirty="0"/>
            </a:br>
            <a:r>
              <a:rPr lang="pl-PL" sz="2000" dirty="0"/>
              <a:t>i „Miłosławice” dla realizacji celów publicznych</a:t>
            </a:r>
          </a:p>
        </p:txBody>
      </p:sp>
    </p:spTree>
    <p:extLst>
      <p:ext uri="{BB962C8B-B14F-4D97-AF65-F5344CB8AC3E}">
        <p14:creationId xmlns:p14="http://schemas.microsoft.com/office/powerpoint/2010/main" val="171922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4E199018-FAC0-4A09-A430-2DA6A88F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36" y="0"/>
            <a:ext cx="9887964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5E0FD56-5409-45E9-AAA3-2C88213D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51573" cy="1242874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+mn-lt"/>
              </a:rPr>
              <a:t>ZBIORNIK</a:t>
            </a:r>
            <a:br>
              <a:rPr lang="pl-PL" sz="3600" dirty="0">
                <a:latin typeface="+mn-lt"/>
              </a:rPr>
            </a:br>
            <a:r>
              <a:rPr lang="pl-PL" sz="3600" dirty="0">
                <a:latin typeface="+mn-lt"/>
              </a:rPr>
              <a:t>ŚWIĘTOSZYN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6BFB1A8-E192-4270-83EC-E5127B0C718B}"/>
              </a:ext>
            </a:extLst>
          </p:cNvPr>
          <p:cNvSpPr/>
          <p:nvPr/>
        </p:nvSpPr>
        <p:spPr>
          <a:xfrm>
            <a:off x="0" y="1242874"/>
            <a:ext cx="251238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ea typeface="Times New Roman" panose="02020603050405020304" pitchFamily="18" charset="0"/>
              </a:rPr>
              <a:t>PRZEZNACZENIE TERENU W PLANIE MIEJSCOWYM - </a:t>
            </a:r>
            <a:r>
              <a:rPr lang="pl-PL" sz="2000" b="1" dirty="0"/>
              <a:t>9ZR</a:t>
            </a:r>
            <a:r>
              <a:rPr lang="pl-PL" sz="2000" dirty="0"/>
              <a:t>:</a:t>
            </a:r>
          </a:p>
          <a:p>
            <a:r>
              <a:rPr lang="pl-PL" sz="2000" dirty="0"/>
              <a:t>1. Przeznaczenie podstawowe: </a:t>
            </a:r>
            <a:br>
              <a:rPr lang="pl-PL" sz="2000" dirty="0"/>
            </a:br>
            <a:r>
              <a:rPr lang="pl-PL" sz="2000" dirty="0"/>
              <a:t>zbiornik retencyjny </a:t>
            </a:r>
            <a:br>
              <a:rPr lang="pl-PL" sz="2000" dirty="0"/>
            </a:br>
            <a:r>
              <a:rPr lang="pl-PL" sz="2000" dirty="0"/>
              <a:t>i przeciwpowodziowy „Świętoszyn”.</a:t>
            </a:r>
          </a:p>
          <a:p>
            <a:r>
              <a:rPr lang="pl-PL" sz="2000" dirty="0"/>
              <a:t>2. Przeznaczenie uzupełniające: </a:t>
            </a:r>
            <a:br>
              <a:rPr lang="pl-PL" sz="2000" dirty="0"/>
            </a:br>
            <a:r>
              <a:rPr lang="pl-PL" sz="2000" dirty="0"/>
              <a:t>rekreacja i sporty wodne (kajaki, żaglówki, rowery wodne; zakaz sportu motorowodnego).</a:t>
            </a:r>
          </a:p>
        </p:txBody>
      </p:sp>
    </p:spTree>
    <p:extLst>
      <p:ext uri="{BB962C8B-B14F-4D97-AF65-F5344CB8AC3E}">
        <p14:creationId xmlns:p14="http://schemas.microsoft.com/office/powerpoint/2010/main" val="380761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FD468CC-7B0A-46FB-B83A-3E16CAB84EB3}"/>
              </a:ext>
            </a:extLst>
          </p:cNvPr>
          <p:cNvSpPr/>
          <p:nvPr/>
        </p:nvSpPr>
        <p:spPr>
          <a:xfrm>
            <a:off x="435007" y="479395"/>
            <a:ext cx="101560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3. Podstawowe standardy zbiornika wg Koncepcji programowo-przestrzennej budowy zbiornika „Świętoszyn” i „Miłosławice” w km 82+500 i w km 79+800 biegu rzeki Barycz:</a:t>
            </a:r>
          </a:p>
          <a:p>
            <a:r>
              <a:rPr lang="pl-PL" sz="2000" dirty="0"/>
              <a:t>1) powierzchnia zalewu – 71,48 ha,</a:t>
            </a:r>
          </a:p>
          <a:p>
            <a:r>
              <a:rPr lang="pl-PL" sz="2000" dirty="0"/>
              <a:t>2) wynikowa pojemność zbiornika, w powiązaniu z zakładanymi poziomami normalnego i maksymalnego piętrzenia:</a:t>
            </a:r>
          </a:p>
          <a:p>
            <a:r>
              <a:rPr lang="pl-PL" sz="2000" dirty="0"/>
              <a:t>a) dla NPP = 103,30		V = 1,640 mln m3</a:t>
            </a:r>
          </a:p>
          <a:p>
            <a:r>
              <a:rPr lang="pl-PL" sz="2000" dirty="0"/>
              <a:t>b) dla Max PP = 104,30		V = 2,350 mln m3</a:t>
            </a:r>
          </a:p>
          <a:p>
            <a:r>
              <a:rPr lang="pl-PL" sz="2000" dirty="0"/>
              <a:t>3) długość zbiornika – ok. 2,0 km, przy średniej szerokości 0,35 km.</a:t>
            </a:r>
          </a:p>
          <a:p>
            <a:r>
              <a:rPr lang="pl-PL" sz="2000" dirty="0"/>
              <a:t>4. Budowa zbiornika może nastąpić dopiero po rozwiązaniu problemu gospodarki ściekowej.</a:t>
            </a:r>
          </a:p>
          <a:p>
            <a:r>
              <a:rPr lang="pl-PL" sz="2000" dirty="0"/>
              <a:t>5. Dopuszcza się wykorzystywanie na plaże piaszczysto-trawiaste pasa terenu położonego </a:t>
            </a:r>
            <a:br>
              <a:rPr lang="pl-PL" sz="2000" dirty="0"/>
            </a:br>
            <a:r>
              <a:rPr lang="pl-PL" sz="2000" dirty="0"/>
              <a:t>w czaszy zbiornika, wolnego od zalewu przy stanie lustra wody NPP 103,30 m, położonego </a:t>
            </a:r>
            <a:br>
              <a:rPr lang="pl-PL" sz="2000" dirty="0"/>
            </a:br>
            <a:r>
              <a:rPr lang="pl-PL" sz="2000" dirty="0"/>
              <a:t>w północnej części w sąsiedztwie terenu 6UT, oznaczonego na rysunku planu.</a:t>
            </a:r>
          </a:p>
        </p:txBody>
      </p:sp>
    </p:spTree>
    <p:extLst>
      <p:ext uri="{BB962C8B-B14F-4D97-AF65-F5344CB8AC3E}">
        <p14:creationId xmlns:p14="http://schemas.microsoft.com/office/powerpoint/2010/main" val="153942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76995D-4070-439F-BAA8-6FE13118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274113" cy="674702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+mn-lt"/>
              </a:rPr>
              <a:t>ZBIORNIK MIŁOSŁAWICE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D4F4FE6-F11C-444E-B4CD-9DAE5FBF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14" y="0"/>
            <a:ext cx="5917887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7EED6F1-0E9C-443F-BF22-D2894021540E}"/>
              </a:ext>
            </a:extLst>
          </p:cNvPr>
          <p:cNvSpPr/>
          <p:nvPr/>
        </p:nvSpPr>
        <p:spPr>
          <a:xfrm>
            <a:off x="0" y="610137"/>
            <a:ext cx="627411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l-PL" sz="2000" dirty="0">
                <a:ea typeface="Times New Roman" panose="02020603050405020304" pitchFamily="18" charset="0"/>
              </a:rPr>
              <a:t>PRZEZNACZENIE TERENU W PLANIE MIEJSCOWYM - </a:t>
            </a:r>
            <a:r>
              <a:rPr lang="pl-PL" sz="2000" b="1" dirty="0">
                <a:ea typeface="Times New Roman" panose="02020603050405020304" pitchFamily="18" charset="0"/>
              </a:rPr>
              <a:t>2ZR</a:t>
            </a:r>
            <a:r>
              <a:rPr lang="pl-PL" sz="2000" dirty="0"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1. Przeznaczenie podstawowe: zbiornik retencyjny </a:t>
            </a:r>
            <a:br>
              <a:rPr lang="pl-PL" sz="2000" dirty="0">
                <a:ea typeface="Times New Roman" panose="02020603050405020304" pitchFamily="18" charset="0"/>
              </a:rPr>
            </a:br>
            <a:r>
              <a:rPr lang="pl-PL" sz="2000" dirty="0">
                <a:ea typeface="Times New Roman" panose="02020603050405020304" pitchFamily="18" charset="0"/>
              </a:rPr>
              <a:t>i przeciwpowodziowy „Miłosławice”.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2. Przeznaczenie uzupełniające: rekreacja i sporty wodne (kajaki, żagle, rowery wodne; zakaz sportów motorowodnych).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3. Podstawowe standardy zbiornika (wg Koncepcji programowo – przestrzennej budowy zbiorników „Świętoszyn” i „Miłosławice” w Km 82+500 i w Km 79+800 biegu rzeki Baryczy):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1) powierzchnia zalewu – 63,0 ha,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2) wynikowa pojemność całkowita zbiornika, w powiązaniu z zakładanymi poziomami normalnego i maksymalnego piętrzenia: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a) dla NPP = 103,0	V = 0,950 mln m3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b) dla Max PP = 103,3	V = 1,130 mln m3</a:t>
            </a:r>
          </a:p>
          <a:p>
            <a:pPr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3) długość zbiornika – ok. 1,70 km przy średniej szerokości ok. 0,35 km.</a:t>
            </a:r>
          </a:p>
          <a:p>
            <a:pPr algn="just">
              <a:spcAft>
                <a:spcPts val="0"/>
              </a:spcAft>
            </a:pPr>
            <a:r>
              <a:rPr lang="pl-PL" sz="2000" dirty="0">
                <a:ea typeface="Times New Roman" panose="02020603050405020304" pitchFamily="18" charset="0"/>
              </a:rPr>
              <a:t>4. Budowa zbiornika może nastąpić dopiero po rozwiązaniu problemu gospodarki ściekowej.</a:t>
            </a:r>
          </a:p>
        </p:txBody>
      </p:sp>
    </p:spTree>
    <p:extLst>
      <p:ext uri="{BB962C8B-B14F-4D97-AF65-F5344CB8AC3E}">
        <p14:creationId xmlns:p14="http://schemas.microsoft.com/office/powerpoint/2010/main" val="361402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FD468CC-7B0A-46FB-B83A-3E16CAB84EB3}"/>
              </a:ext>
            </a:extLst>
          </p:cNvPr>
          <p:cNvSpPr/>
          <p:nvPr/>
        </p:nvSpPr>
        <p:spPr>
          <a:xfrm>
            <a:off x="461639" y="559294"/>
            <a:ext cx="1110596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dirty="0"/>
              <a:t>POZOSTAŁE FUNKCJE USTALONE W PLANIE ZWIĄZANE ZE ZBIORNIKAMI ŚWIĘTOSZYN I MIŁOSŁAWICE:</a:t>
            </a:r>
          </a:p>
          <a:p>
            <a:r>
              <a:rPr lang="pl-PL" sz="2000" b="1" dirty="0"/>
              <a:t>HW</a:t>
            </a:r>
          </a:p>
          <a:p>
            <a:r>
              <a:rPr lang="pl-PL" sz="2000" dirty="0"/>
              <a:t>1. Przeznaczenie podstawowe: tereny urządzeń hydrotechnicznych, obejmujące w szczególności podstawowe budowle projektowanych zbiorników - zapory czołowe i boczne oraz obiekty związane – ujęcie, doprowadzalniki oraz budowle zrzutowe.</a:t>
            </a:r>
          </a:p>
          <a:p>
            <a:pPr>
              <a:spcAft>
                <a:spcPts val="600"/>
              </a:spcAft>
            </a:pPr>
            <a:r>
              <a:rPr lang="pl-PL" sz="2000" dirty="0"/>
              <a:t>2. Użytkowanie – zgodnie z obowiązującymi przepisami szczególnymi.</a:t>
            </a:r>
          </a:p>
          <a:p>
            <a:r>
              <a:rPr lang="pl-PL" sz="2000" b="1" dirty="0"/>
              <a:t>KH</a:t>
            </a:r>
          </a:p>
          <a:p>
            <a:r>
              <a:rPr lang="pl-PL" sz="2000" dirty="0"/>
              <a:t>1. Przeznaczenie podstawowe: drogi na koronie obwałowań zbiorników.</a:t>
            </a:r>
          </a:p>
          <a:p>
            <a:r>
              <a:rPr lang="pl-PL" sz="2000" dirty="0"/>
              <a:t>2. Ustala się zgodnie z Koncepcją programowo – przestrzenną budowy zbiorników „Świętoszyn”, „Miłosławice”:</a:t>
            </a:r>
          </a:p>
          <a:p>
            <a:r>
              <a:rPr lang="pl-PL" sz="2000" dirty="0"/>
              <a:t>1) szerokość korony drogi - 6,0 m,</a:t>
            </a:r>
          </a:p>
          <a:p>
            <a:r>
              <a:rPr lang="pl-PL" sz="2000" dirty="0"/>
              <a:t>2) szerokość wzmocnionej nawierzchni – 3,5 m,</a:t>
            </a:r>
          </a:p>
          <a:p>
            <a:r>
              <a:rPr lang="pl-PL" sz="2000" dirty="0"/>
              <a:t>3) szerokość poboczy zielonych – 2 x 1,25 m,</a:t>
            </a:r>
          </a:p>
          <a:p>
            <a:r>
              <a:rPr lang="pl-PL" sz="2000" dirty="0"/>
              <a:t>4) należy uwzględnić żywopłot od strony </a:t>
            </a:r>
            <a:r>
              <a:rPr lang="pl-PL" sz="2000" dirty="0" err="1"/>
              <a:t>odwodnej</a:t>
            </a:r>
            <a:r>
              <a:rPr lang="pl-PL" sz="2000" dirty="0"/>
              <a:t>,</a:t>
            </a:r>
          </a:p>
          <a:p>
            <a:r>
              <a:rPr lang="pl-PL" sz="2000" dirty="0"/>
              <a:t>5) należy uwzględnić ścieżkę rowerową.</a:t>
            </a:r>
          </a:p>
        </p:txBody>
      </p:sp>
    </p:spTree>
    <p:extLst>
      <p:ext uri="{BB962C8B-B14F-4D97-AF65-F5344CB8AC3E}">
        <p14:creationId xmlns:p14="http://schemas.microsoft.com/office/powerpoint/2010/main" val="3944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FD468CC-7B0A-46FB-B83A-3E16CAB84EB3}"/>
              </a:ext>
            </a:extLst>
          </p:cNvPr>
          <p:cNvSpPr/>
          <p:nvPr/>
        </p:nvSpPr>
        <p:spPr>
          <a:xfrm>
            <a:off x="461640" y="559294"/>
            <a:ext cx="11017188" cy="590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dirty="0"/>
              <a:t>POZOSTAŁE FUNKCJE USTALONE W PLANIE ZWIĄZANE ZE ZBIORNIKAMI ŚWIĘTOSZYN I MIŁOSŁAWICE:</a:t>
            </a:r>
          </a:p>
          <a:p>
            <a:r>
              <a:rPr lang="pl-PL" sz="2000" b="1" dirty="0"/>
              <a:t>ZN</a:t>
            </a:r>
            <a:r>
              <a:rPr lang="pl-PL" sz="2000" dirty="0"/>
              <a:t>		</a:t>
            </a:r>
          </a:p>
          <a:p>
            <a:r>
              <a:rPr lang="pl-PL" sz="2000" dirty="0"/>
              <a:t>1. Przeznaczenie podstawowe: tereny zieleni nieurządzonej, będące obszarami obudowy i izolacji zbiorników „Miłosławice” i „Świętoszyn”.</a:t>
            </a:r>
          </a:p>
          <a:p>
            <a:r>
              <a:rPr lang="pl-PL" sz="2000" dirty="0"/>
              <a:t>2. Zalecany program: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zieleń wysoka, średnia i niska,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urządzenia towarzyszące (ławki, oświetlenie),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ścieżki o nawierzchni żwirowej.</a:t>
            </a:r>
          </a:p>
          <a:p>
            <a:pPr>
              <a:spcAft>
                <a:spcPts val="600"/>
              </a:spcAft>
            </a:pPr>
            <a:r>
              <a:rPr lang="pl-PL" sz="2000" dirty="0"/>
              <a:t>3. Teren wyklucza się spod zabudowy.</a:t>
            </a:r>
          </a:p>
          <a:p>
            <a:pPr>
              <a:spcAft>
                <a:spcPts val="600"/>
              </a:spcAft>
            </a:pPr>
            <a:endParaRPr lang="pl-PL" sz="2000" dirty="0"/>
          </a:p>
          <a:p>
            <a:pPr>
              <a:spcAft>
                <a:spcPts val="300"/>
              </a:spcAft>
            </a:pPr>
            <a:r>
              <a:rPr lang="pl-PL" sz="2000" dirty="0"/>
              <a:t>DODATKOWE KORZYŚCI Z ISTNIENIA ZBIORNIKÓW:		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/>
              <a:t>na terenie opracowania planu rozwijać się będą następujące funkcje: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letniskowo - rekreacyjna i turystyczna </a:t>
            </a:r>
            <a:br>
              <a:rPr lang="pl-PL" sz="2000" dirty="0"/>
            </a:br>
            <a:r>
              <a:rPr lang="pl-PL" sz="2000" dirty="0"/>
              <a:t>(dopuszcza się lokalizowanie plaż piaszczysto – trawiastych na terenach upraw polowych, ogrodniczych i sadowniczych (RP) oraz terenach łąk i pastwisk (RZ) przyległych do zbiorników „Świętoszyn” i „Miłosławice”)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agroturystyczna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000" dirty="0"/>
              <a:t>usługowa</a:t>
            </a:r>
          </a:p>
        </p:txBody>
      </p:sp>
    </p:spTree>
    <p:extLst>
      <p:ext uri="{BB962C8B-B14F-4D97-AF65-F5344CB8AC3E}">
        <p14:creationId xmlns:p14="http://schemas.microsoft.com/office/powerpoint/2010/main" val="1797597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7D318172-B537-4DAC-972D-BBE36AABB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0923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CED5ADCA-5C77-43BA-A936-7476BDCB36E8}"/>
              </a:ext>
            </a:extLst>
          </p:cNvPr>
          <p:cNvSpPr/>
          <p:nvPr/>
        </p:nvSpPr>
        <p:spPr>
          <a:xfrm>
            <a:off x="8868792" y="0"/>
            <a:ext cx="3323208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5">
            <a:extLst>
              <a:ext uri="{FF2B5EF4-FFF2-40B4-BE49-F238E27FC236}">
                <a16:creationId xmlns:a16="http://schemas.microsoft.com/office/drawing/2014/main" id="{6F319115-408F-423C-9B6F-3B1FCE15C1C0}"/>
              </a:ext>
            </a:extLst>
          </p:cNvPr>
          <p:cNvSpPr txBox="1">
            <a:spLocks/>
          </p:cNvSpPr>
          <p:nvPr/>
        </p:nvSpPr>
        <p:spPr>
          <a:xfrm>
            <a:off x="8868791" y="0"/>
            <a:ext cx="3323207" cy="1944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>
                <a:latin typeface="+mn-lt"/>
              </a:rPr>
              <a:t>TEREN KOWR POŁOŻONY </a:t>
            </a:r>
            <a:br>
              <a:rPr lang="pl-PL" sz="3600" dirty="0">
                <a:latin typeface="+mn-lt"/>
              </a:rPr>
            </a:br>
            <a:r>
              <a:rPr lang="pl-PL" sz="3600" dirty="0">
                <a:latin typeface="+mn-lt"/>
              </a:rPr>
              <a:t>ZA ZALEWEM </a:t>
            </a:r>
            <a:br>
              <a:rPr lang="pl-PL" sz="3600" dirty="0">
                <a:latin typeface="+mn-lt"/>
              </a:rPr>
            </a:br>
            <a:r>
              <a:rPr lang="pl-PL" sz="3600" dirty="0">
                <a:latin typeface="+mn-lt"/>
              </a:rPr>
              <a:t>W MILICZU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6ABD916-8BDC-40C1-B4A3-0A5B6C1850D1}"/>
              </a:ext>
            </a:extLst>
          </p:cNvPr>
          <p:cNvSpPr/>
          <p:nvPr/>
        </p:nvSpPr>
        <p:spPr>
          <a:xfrm>
            <a:off x="8522563" y="1811046"/>
            <a:ext cx="36694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l-PL" sz="2000" dirty="0"/>
              <a:t>miejscowy plan zagospodarowania przestrzennego dla terenu „C” położonego w obrębach Milicz, Miłochowice, Duchowo w gminie Milicz - część 1 – uchwała nr XXXV/226/2016</a:t>
            </a:r>
            <a:br>
              <a:rPr lang="pl-PL" sz="2000" dirty="0"/>
            </a:br>
            <a:r>
              <a:rPr lang="pl-PL" sz="2000" dirty="0"/>
              <a:t>Rady Miejskiej w Miliczu </a:t>
            </a:r>
            <a:br>
              <a:rPr lang="pl-PL" sz="2000" dirty="0"/>
            </a:br>
            <a:r>
              <a:rPr lang="pl-PL" sz="2000" dirty="0"/>
              <a:t>z dnia 28 grudnia 2016 r.</a:t>
            </a:r>
          </a:p>
        </p:txBody>
      </p:sp>
    </p:spTree>
    <p:extLst>
      <p:ext uri="{BB962C8B-B14F-4D97-AF65-F5344CB8AC3E}">
        <p14:creationId xmlns:p14="http://schemas.microsoft.com/office/powerpoint/2010/main" val="5609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03F5B95B-5841-4672-806A-CDBEADAA3467}"/>
              </a:ext>
            </a:extLst>
          </p:cNvPr>
          <p:cNvSpPr/>
          <p:nvPr/>
        </p:nvSpPr>
        <p:spPr>
          <a:xfrm>
            <a:off x="363985" y="532661"/>
            <a:ext cx="11105965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dirty="0"/>
              <a:t>PRZEZNACZENIE TERENU W PLANIE MIEJSCOWYM:</a:t>
            </a:r>
          </a:p>
          <a:p>
            <a:r>
              <a:rPr lang="pl-PL" sz="2000" dirty="0"/>
              <a:t>1. Tereny usług sportu i rekreacji oznaczone na rysunku planu symbolami: US0.1, dla których obowiązują następujące ustalenia:</a:t>
            </a:r>
          </a:p>
          <a:p>
            <a:r>
              <a:rPr lang="pl-PL" sz="2000" dirty="0"/>
              <a:t>2. Przeznaczenie podstawowe:</a:t>
            </a:r>
          </a:p>
          <a:p>
            <a:r>
              <a:rPr lang="pl-PL" sz="2000" dirty="0"/>
              <a:t>1) tereny sportu i rekreacji;</a:t>
            </a:r>
          </a:p>
          <a:p>
            <a:r>
              <a:rPr lang="pl-PL" sz="2000" dirty="0"/>
              <a:t>2) tereny zabudowy usługowej.</a:t>
            </a:r>
          </a:p>
          <a:p>
            <a:r>
              <a:rPr lang="pl-PL" sz="2000" dirty="0"/>
              <a:t>3. Przeznaczenie uzupełniające:</a:t>
            </a:r>
          </a:p>
          <a:p>
            <a:r>
              <a:rPr lang="pl-PL" sz="2000" dirty="0"/>
              <a:t>1) tereny wód powierzchniowych śródlądowych;</a:t>
            </a:r>
          </a:p>
          <a:p>
            <a:r>
              <a:rPr lang="pl-PL" sz="2000" dirty="0"/>
              <a:t>2) urządzenia towarzyszące.</a:t>
            </a:r>
          </a:p>
          <a:p>
            <a:endParaRPr lang="pl-PL" sz="2000" dirty="0"/>
          </a:p>
          <a:p>
            <a:r>
              <a:rPr lang="pl-PL" sz="2000" dirty="0"/>
              <a:t>Przeznaczenie uzupełniające – należy przez to rozumieć przeznaczenie towarzyszące przeznaczeniu</a:t>
            </a:r>
          </a:p>
          <a:p>
            <a:r>
              <a:rPr lang="pl-PL" sz="2000" dirty="0"/>
              <a:t>podstawowemu, które nie zmienia generalnego charakteru użytkowania terenu; są to ustalenia, które</a:t>
            </a:r>
          </a:p>
          <a:p>
            <a:r>
              <a:rPr lang="pl-PL" sz="2000" dirty="0"/>
              <a:t>określają inne niż podstawowe przeznaczenie, sposoby zagospodarowania lub sposoby użytkowania,</a:t>
            </a:r>
          </a:p>
          <a:p>
            <a:r>
              <a:rPr lang="pl-PL" sz="2000" dirty="0"/>
              <a:t>z zastrzeżeniem, iż ich realizacja może nastąpić jedynie po potwierdzeniu w projekcie zagospodarowania</a:t>
            </a:r>
          </a:p>
          <a:p>
            <a:r>
              <a:rPr lang="pl-PL" sz="2000" dirty="0"/>
              <a:t>całej działki możliwości realizacji przeznaczenia podstawowego, zgodnie ze szczegółowymi ustaleniami</a:t>
            </a:r>
          </a:p>
          <a:p>
            <a:r>
              <a:rPr lang="pl-PL" sz="2000" dirty="0"/>
              <a:t>określonymi w planie dla poszczególnych przeznaczeń.</a:t>
            </a:r>
          </a:p>
        </p:txBody>
      </p:sp>
    </p:spTree>
    <p:extLst>
      <p:ext uri="{BB962C8B-B14F-4D97-AF65-F5344CB8AC3E}">
        <p14:creationId xmlns:p14="http://schemas.microsoft.com/office/powerpoint/2010/main" val="24433674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425</Words>
  <Application>Microsoft Office PowerPoint</Application>
  <PresentationFormat>Panoramiczny</PresentationFormat>
  <Paragraphs>71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Wingdings</vt:lpstr>
      <vt:lpstr>Motyw pakietu Office</vt:lpstr>
      <vt:lpstr>ZBIORNIK ŚWIĘTOSZYN I MIŁOSŁAWICE –  ZAPISY PLANU MIEJSCOWEGO</vt:lpstr>
      <vt:lpstr>ZBIORNIK ŚWIĘTOSZYN</vt:lpstr>
      <vt:lpstr>Prezentacja programu PowerPoint</vt:lpstr>
      <vt:lpstr>ZBIORNIK MIŁOSŁAWICE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MAŁA RETENCJA</dc:title>
  <dc:creator>user</dc:creator>
  <cp:lastModifiedBy>user</cp:lastModifiedBy>
  <cp:revision>26</cp:revision>
  <dcterms:created xsi:type="dcterms:W3CDTF">2019-08-23T11:22:57Z</dcterms:created>
  <dcterms:modified xsi:type="dcterms:W3CDTF">2019-08-26T09:15:29Z</dcterms:modified>
</cp:coreProperties>
</file>