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32"/>
  </p:notesMasterIdLst>
  <p:sldIdLst>
    <p:sldId id="2410" r:id="rId2"/>
    <p:sldId id="2432" r:id="rId3"/>
    <p:sldId id="2457" r:id="rId4"/>
    <p:sldId id="2448" r:id="rId5"/>
    <p:sldId id="2449" r:id="rId6"/>
    <p:sldId id="2450" r:id="rId7"/>
    <p:sldId id="2451" r:id="rId8"/>
    <p:sldId id="2452" r:id="rId9"/>
    <p:sldId id="2453" r:id="rId10"/>
    <p:sldId id="2454" r:id="rId11"/>
    <p:sldId id="2455" r:id="rId12"/>
    <p:sldId id="2458" r:id="rId13"/>
    <p:sldId id="2459" r:id="rId14"/>
    <p:sldId id="2461" r:id="rId15"/>
    <p:sldId id="2462" r:id="rId16"/>
    <p:sldId id="2463" r:id="rId17"/>
    <p:sldId id="2464" r:id="rId18"/>
    <p:sldId id="2473" r:id="rId19"/>
    <p:sldId id="2314" r:id="rId20"/>
    <p:sldId id="2247" r:id="rId21"/>
    <p:sldId id="2248" r:id="rId22"/>
    <p:sldId id="2249" r:id="rId23"/>
    <p:sldId id="2456" r:id="rId24"/>
    <p:sldId id="2417" r:id="rId25"/>
    <p:sldId id="2250" r:id="rId26"/>
    <p:sldId id="2251" r:id="rId27"/>
    <p:sldId id="2472" r:id="rId28"/>
    <p:sldId id="2474" r:id="rId29"/>
    <p:sldId id="2447" r:id="rId30"/>
    <p:sldId id="2420" r:id="rId31"/>
  </p:sldIdLst>
  <p:sldSz cx="9144000" cy="6858000" type="screen4x3"/>
  <p:notesSz cx="6858000" cy="9144000"/>
  <p:custShowLst>
    <p:custShow name="3h" id="0">
      <p:sldLst/>
    </p:custShow>
  </p:custShowLst>
  <p:defaultTextStyle>
    <a:defPPr>
      <a:defRPr lang="pl-P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in Popkiewicz" initials="MP" lastIdx="1" clrIdx="0">
    <p:extLst>
      <p:ext uri="{19B8F6BF-5375-455C-9EA6-DF929625EA0E}">
        <p15:presenceInfo xmlns:p15="http://schemas.microsoft.com/office/powerpoint/2012/main" xmlns="" userId="7c149ca0bd74e5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600"/>
    <a:srgbClr val="99C4E7"/>
    <a:srgbClr val="5EAA38"/>
    <a:srgbClr val="0000FF"/>
    <a:srgbClr val="3366FF"/>
    <a:srgbClr val="0070C0"/>
    <a:srgbClr val="323232"/>
    <a:srgbClr val="383838"/>
    <a:srgbClr val="FFD9D9"/>
    <a:srgbClr val="7AB2E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706" autoAdjust="0"/>
    <p:restoredTop sz="76762" autoAdjust="0"/>
  </p:normalViewPr>
  <p:slideViewPr>
    <p:cSldViewPr>
      <p:cViewPr varScale="1">
        <p:scale>
          <a:sx n="42" d="100"/>
          <a:sy n="42" d="100"/>
        </p:scale>
        <p:origin x="-70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pl-PL"/>
          </a:p>
        </p:txBody>
      </p:sp>
      <p:sp>
        <p:nvSpPr>
          <p:cNvPr id="183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pl-PL"/>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3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183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pl-PL"/>
          </a:p>
        </p:txBody>
      </p:sp>
      <p:sp>
        <p:nvSpPr>
          <p:cNvPr id="183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90D2C67-2823-426F-B7F4-5BD8E7892993}" type="slidenum">
              <a:rPr lang="pl-PL"/>
              <a:pPr>
                <a:defRPr/>
              </a:pPr>
              <a:t>‹#›</a:t>
            </a:fld>
            <a:endParaRPr lang="pl-PL"/>
          </a:p>
        </p:txBody>
      </p:sp>
    </p:spTree>
    <p:extLst>
      <p:ext uri="{BB962C8B-B14F-4D97-AF65-F5344CB8AC3E}">
        <p14:creationId xmlns:p14="http://schemas.microsoft.com/office/powerpoint/2010/main" xmlns="" val="2909273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Inf</a:t>
            </a:r>
            <a:endParaRPr lang="pl-PL" dirty="0"/>
          </a:p>
        </p:txBody>
      </p:sp>
      <p:sp>
        <p:nvSpPr>
          <p:cNvPr id="4" name="Symbol zastępczy numeru slajdu 3"/>
          <p:cNvSpPr>
            <a:spLocks noGrp="1"/>
          </p:cNvSpPr>
          <p:nvPr>
            <p:ph type="sldNum" sz="quarter" idx="10"/>
          </p:nvPr>
        </p:nvSpPr>
        <p:spPr/>
        <p:txBody>
          <a:bodyPr/>
          <a:lstStyle/>
          <a:p>
            <a:pPr>
              <a:defRPr/>
            </a:pPr>
            <a:fld id="{090D2C67-2823-426F-B7F4-5BD8E7892993}" type="slidenum">
              <a:rPr lang="pl-PL" smtClean="0"/>
              <a:pPr>
                <a:defRPr/>
              </a:pPr>
              <a:t>4</a:t>
            </a:fld>
            <a:endParaRPr lang="pl-PL"/>
          </a:p>
        </p:txBody>
      </p:sp>
    </p:spTree>
    <p:extLst>
      <p:ext uri="{BB962C8B-B14F-4D97-AF65-F5344CB8AC3E}">
        <p14:creationId xmlns:p14="http://schemas.microsoft.com/office/powerpoint/2010/main" xmlns="" val="4167459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ymbol zastępczy obrazu slajdu 1"/>
          <p:cNvSpPr>
            <a:spLocks noGrp="1" noRot="1" noChangeAspect="1" noTextEdit="1"/>
          </p:cNvSpPr>
          <p:nvPr>
            <p:ph type="sldImg"/>
          </p:nvPr>
        </p:nvSpPr>
        <p:spPr>
          <a:ln/>
        </p:spPr>
      </p:sp>
      <p:sp>
        <p:nvSpPr>
          <p:cNvPr id="69635" name="Symbol zastępczy notatek 2"/>
          <p:cNvSpPr>
            <a:spLocks noGrp="1"/>
          </p:cNvSpPr>
          <p:nvPr>
            <p:ph type="body" idx="1"/>
          </p:nvPr>
        </p:nvSpPr>
        <p:spPr>
          <a:noFill/>
          <a:ln/>
        </p:spPr>
        <p:txBody>
          <a:bodyPr/>
          <a:lstStyle/>
          <a:p>
            <a:r>
              <a:rPr lang="pl-PL" smtClean="0"/>
              <a:t>Dotychczasowa trajektoria emisji CO2 (zużycia paliw kopalnych)</a:t>
            </a:r>
          </a:p>
          <a:p>
            <a:r>
              <a:rPr lang="pl-PL" smtClean="0"/>
              <a:t>Projekcja w przyszłość. Czerwona czy niebieska linia?</a:t>
            </a:r>
          </a:p>
          <a:p>
            <a:r>
              <a:rPr lang="pl-PL" smtClean="0"/>
              <a:t>http://link.springer.com/article/10.1007/s10584-011-0156-z</a:t>
            </a:r>
          </a:p>
        </p:txBody>
      </p:sp>
      <p:sp>
        <p:nvSpPr>
          <p:cNvPr id="69636" name="Symbol zastępczy numeru slajdu 3"/>
          <p:cNvSpPr>
            <a:spLocks noGrp="1"/>
          </p:cNvSpPr>
          <p:nvPr>
            <p:ph type="sldNum" sz="quarter" idx="5"/>
          </p:nvPr>
        </p:nvSpPr>
        <p:spPr>
          <a:noFill/>
        </p:spPr>
        <p:txBody>
          <a:bodyPr/>
          <a:lstStyle/>
          <a:p>
            <a:fld id="{6E0FDF01-6FD1-4B4C-A473-CEBAF8106C6B}" type="slidenum">
              <a:rPr lang="pl-PL" smtClean="0"/>
              <a:pPr/>
              <a:t>20</a:t>
            </a:fld>
            <a:endParaRPr lang="pl-PL" smtClean="0"/>
          </a:p>
        </p:txBody>
      </p:sp>
    </p:spTree>
    <p:extLst>
      <p:ext uri="{BB962C8B-B14F-4D97-AF65-F5344CB8AC3E}">
        <p14:creationId xmlns:p14="http://schemas.microsoft.com/office/powerpoint/2010/main" xmlns="" val="58858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ymbol zastępczy obrazu slajdu 1"/>
          <p:cNvSpPr>
            <a:spLocks noGrp="1" noRot="1" noChangeAspect="1" noTextEdit="1"/>
          </p:cNvSpPr>
          <p:nvPr>
            <p:ph type="sldImg"/>
          </p:nvPr>
        </p:nvSpPr>
        <p:spPr>
          <a:ln/>
        </p:spPr>
      </p:sp>
      <p:sp>
        <p:nvSpPr>
          <p:cNvPr id="70659" name="Symbol zastępczy notatek 2"/>
          <p:cNvSpPr>
            <a:spLocks noGrp="1"/>
          </p:cNvSpPr>
          <p:nvPr>
            <p:ph type="body" idx="1"/>
          </p:nvPr>
        </p:nvSpPr>
        <p:spPr>
          <a:noFill/>
          <a:ln/>
        </p:spPr>
        <p:txBody>
          <a:bodyPr/>
          <a:lstStyle/>
          <a:p>
            <a:r>
              <a:rPr lang="pl-PL" smtClean="0"/>
              <a:t>31 XII 2100 wzrost temperatury się nie kończy…</a:t>
            </a:r>
          </a:p>
          <a:p>
            <a:r>
              <a:rPr lang="pl-PL" smtClean="0"/>
              <a:t>http://link.springer.com/article/10.1007/s10584-011-0156-z</a:t>
            </a:r>
          </a:p>
          <a:p>
            <a:endParaRPr lang="pl-PL" smtClean="0"/>
          </a:p>
        </p:txBody>
      </p:sp>
      <p:sp>
        <p:nvSpPr>
          <p:cNvPr id="70660" name="Symbol zastępczy numeru slajdu 3"/>
          <p:cNvSpPr>
            <a:spLocks noGrp="1"/>
          </p:cNvSpPr>
          <p:nvPr>
            <p:ph type="sldNum" sz="quarter" idx="5"/>
          </p:nvPr>
        </p:nvSpPr>
        <p:spPr>
          <a:noFill/>
        </p:spPr>
        <p:txBody>
          <a:bodyPr/>
          <a:lstStyle/>
          <a:p>
            <a:fld id="{CCF3AE4E-9989-4246-BDEE-D278AD696368}" type="slidenum">
              <a:rPr lang="pl-PL" smtClean="0"/>
              <a:pPr/>
              <a:t>21</a:t>
            </a:fld>
            <a:endParaRPr lang="pl-PL" smtClean="0"/>
          </a:p>
        </p:txBody>
      </p:sp>
    </p:spTree>
    <p:extLst>
      <p:ext uri="{BB962C8B-B14F-4D97-AF65-F5344CB8AC3E}">
        <p14:creationId xmlns:p14="http://schemas.microsoft.com/office/powerpoint/2010/main" xmlns="" val="982754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ymbol zastępczy obrazu slajdu 1"/>
          <p:cNvSpPr>
            <a:spLocks noGrp="1" noRot="1" noChangeAspect="1" noTextEdit="1"/>
          </p:cNvSpPr>
          <p:nvPr>
            <p:ph type="sldImg"/>
          </p:nvPr>
        </p:nvSpPr>
        <p:spPr>
          <a:ln/>
        </p:spPr>
      </p:sp>
      <p:sp>
        <p:nvSpPr>
          <p:cNvPr id="59395" name="Symbol zastępczy notatek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pl-PL" altLang="pl-PL" smtClean="0">
                <a:latin typeface="Arial" panose="020B0604020202020204" pitchFamily="34" charset="0"/>
              </a:rPr>
              <a:t>Czerwony scenariusz (spalamy wszystko co się da), nałożony na przeszłe zmiany klimatu.</a:t>
            </a:r>
          </a:p>
          <a:p>
            <a:r>
              <a:rPr lang="pl-PL" altLang="pl-PL" smtClean="0">
                <a:latin typeface="Arial" panose="020B0604020202020204" pitchFamily="34" charset="0"/>
              </a:rPr>
              <a:t>Koniec Holocenu </a:t>
            </a:r>
          </a:p>
          <a:p>
            <a:r>
              <a:rPr lang="pl-PL" altLang="pl-PL" smtClean="0">
                <a:latin typeface="Arial" panose="020B0604020202020204" pitchFamily="34" charset="0"/>
              </a:rPr>
              <a:t>http://naukaoklimacie.pl/aktualnosci/koniec-holocenu-10</a:t>
            </a:r>
          </a:p>
          <a:p>
            <a:r>
              <a:rPr lang="pl-PL" altLang="pl-PL" smtClean="0">
                <a:latin typeface="Arial" panose="020B0604020202020204" pitchFamily="34" charset="0"/>
              </a:rPr>
              <a:t>http://naukaoklimacie.pl/fakty-i-mity/mit-globalne-ocieplenie-nawet-jesli-bedzie-wcale-nie-bedzie-takie-zle-4</a:t>
            </a:r>
          </a:p>
        </p:txBody>
      </p:sp>
      <p:sp>
        <p:nvSpPr>
          <p:cNvPr id="59396" name="Symbol zastępczy numeru slajd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E71A91-C147-4914-8F91-F901D2A0B7DA}" type="slidenum">
              <a:rPr lang="pl-PL" altLang="pl-PL"/>
              <a:pPr>
                <a:spcBef>
                  <a:spcPct val="0"/>
                </a:spcBef>
              </a:pPr>
              <a:t>22</a:t>
            </a:fld>
            <a:endParaRPr lang="pl-PL" altLang="pl-PL"/>
          </a:p>
        </p:txBody>
      </p:sp>
    </p:spTree>
    <p:extLst>
      <p:ext uri="{BB962C8B-B14F-4D97-AF65-F5344CB8AC3E}">
        <p14:creationId xmlns:p14="http://schemas.microsoft.com/office/powerpoint/2010/main" xmlns="" val="4194649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ymbol zastępczy obrazu slajdu 1"/>
          <p:cNvSpPr>
            <a:spLocks noGrp="1" noRot="1" noChangeAspect="1" noTextEdit="1"/>
          </p:cNvSpPr>
          <p:nvPr>
            <p:ph type="sldImg"/>
          </p:nvPr>
        </p:nvSpPr>
        <p:spPr>
          <a:ln/>
        </p:spPr>
      </p:sp>
      <p:sp>
        <p:nvSpPr>
          <p:cNvPr id="143363" name="Symbol zastępczy notatek 2"/>
          <p:cNvSpPr>
            <a:spLocks noGrp="1"/>
          </p:cNvSpPr>
          <p:nvPr>
            <p:ph type="body" idx="1"/>
          </p:nvPr>
        </p:nvSpPr>
        <p:spPr>
          <a:noFill/>
          <a:ln/>
        </p:spPr>
        <p:txBody>
          <a:bodyPr/>
          <a:lstStyle/>
          <a:p>
            <a:r>
              <a:rPr lang="pl-PL" smtClean="0">
                <a:latin typeface="Arial" pitchFamily="34" charset="0"/>
              </a:rPr>
              <a:t>T</a:t>
            </a:r>
            <a:r>
              <a:rPr lang="en-US" smtClean="0">
                <a:latin typeface="Arial" pitchFamily="34" charset="0"/>
              </a:rPr>
              <a:t>he wet-bulb never exceeds 31°C. Any exceedence of 35°C for extended periods should induce hyperthermia in humans and other mammals, as dissipation of metabolic heat becomes impossible. While this never happens now, it would begin to occur with global-mean warming of about 7°C, calling the habitability of some regions into question. With 11–12 °C warming, such regions would spread to encompass the majority of the human population as currently distributed. Eventual warmings of 12 °C are possible from fossil fuel burning.</a:t>
            </a:r>
            <a:endParaRPr lang="pl-PL" smtClean="0">
              <a:latin typeface="Arial" pitchFamily="34" charset="0"/>
            </a:endParaRPr>
          </a:p>
          <a:p>
            <a:r>
              <a:rPr lang="pl-PL" smtClean="0">
                <a:latin typeface="Arial" pitchFamily="34" charset="0"/>
              </a:rPr>
              <a:t>Sherwood i Huber http://www.pnas.org/content/107/21/9552.full</a:t>
            </a:r>
          </a:p>
          <a:p>
            <a:endParaRPr lang="pl-PL" smtClean="0">
              <a:latin typeface="Arial" pitchFamily="34" charset="0"/>
            </a:endParaRPr>
          </a:p>
        </p:txBody>
      </p:sp>
      <p:sp>
        <p:nvSpPr>
          <p:cNvPr id="143364"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8180286-47A9-4706-B042-B083DB9422B7}" type="slidenum">
              <a:rPr lang="pl-PL" sz="1200"/>
              <a:pPr algn="r"/>
              <a:t>25</a:t>
            </a:fld>
            <a:endParaRPr lang="pl-PL" sz="1200"/>
          </a:p>
        </p:txBody>
      </p:sp>
    </p:spTree>
    <p:extLst>
      <p:ext uri="{BB962C8B-B14F-4D97-AF65-F5344CB8AC3E}">
        <p14:creationId xmlns:p14="http://schemas.microsoft.com/office/powerpoint/2010/main" xmlns="" val="28879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ymbol zastępczy obrazu slajdu 1"/>
          <p:cNvSpPr>
            <a:spLocks noGrp="1" noRot="1" noChangeAspect="1" noTextEdit="1"/>
          </p:cNvSpPr>
          <p:nvPr>
            <p:ph type="sldImg"/>
          </p:nvPr>
        </p:nvSpPr>
        <p:spPr>
          <a:ln/>
        </p:spPr>
      </p:sp>
      <p:sp>
        <p:nvSpPr>
          <p:cNvPr id="63491" name="Symbol zastępczy notatek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pl-PL" altLang="pl-PL" smtClean="0">
                <a:latin typeface="Arial" panose="020B0604020202020204" pitchFamily="34" charset="0"/>
              </a:rPr>
              <a:t>Syria „Years of living dangerously” 17:20 (4 min)</a:t>
            </a:r>
          </a:p>
        </p:txBody>
      </p:sp>
      <p:sp>
        <p:nvSpPr>
          <p:cNvPr id="63492" name="Symbol zastępczy numeru slajd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3171D3-4BB5-4D31-817E-6BCDF765C030}" type="slidenum">
              <a:rPr lang="pl-PL" altLang="pl-PL"/>
              <a:pPr>
                <a:spcBef>
                  <a:spcPct val="0"/>
                </a:spcBef>
              </a:pPr>
              <a:t>26</a:t>
            </a:fld>
            <a:endParaRPr lang="pl-PL" altLang="pl-PL"/>
          </a:p>
        </p:txBody>
      </p:sp>
    </p:spTree>
    <p:extLst>
      <p:ext uri="{BB962C8B-B14F-4D97-AF65-F5344CB8AC3E}">
        <p14:creationId xmlns:p14="http://schemas.microsoft.com/office/powerpoint/2010/main" xmlns="" val="2888875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ymbol zastępczy obrazu slajdu 1"/>
          <p:cNvSpPr>
            <a:spLocks noGrp="1" noRot="1" noChangeAspect="1" noTextEdit="1"/>
          </p:cNvSpPr>
          <p:nvPr>
            <p:ph type="sldImg"/>
          </p:nvPr>
        </p:nvSpPr>
        <p:spPr>
          <a:ln/>
        </p:spPr>
      </p:sp>
      <p:sp>
        <p:nvSpPr>
          <p:cNvPr id="399363" name="Symbol zastępczy notatek 2"/>
          <p:cNvSpPr>
            <a:spLocks noGrp="1"/>
          </p:cNvSpPr>
          <p:nvPr>
            <p:ph type="body" idx="1"/>
          </p:nvPr>
        </p:nvSpPr>
        <p:spPr>
          <a:ln/>
        </p:spPr>
        <p:txBody>
          <a:bodyPr/>
          <a:lstStyle/>
          <a:p>
            <a:pPr eaLnBrk="1" hangingPunct="1">
              <a:lnSpc>
                <a:spcPct val="90000"/>
              </a:lnSpc>
              <a:buClr>
                <a:srgbClr val="C0C0C0"/>
              </a:buClr>
              <a:buFont typeface="Wingdings" pitchFamily="2" charset="2"/>
              <a:buChar char="Ø"/>
              <a:defRPr/>
            </a:pPr>
            <a:r>
              <a:rPr lang="pl-PL" smtClean="0">
                <a:latin typeface="Arial" pitchFamily="34" charset="0"/>
              </a:rPr>
              <a:t>erupcje Trapów Syberyjskich (wulkany o pow. ~200000 km</a:t>
            </a:r>
            <a:r>
              <a:rPr lang="pl-PL" baseline="30000" smtClean="0">
                <a:latin typeface="Arial" pitchFamily="34" charset="0"/>
              </a:rPr>
              <a:t>2</a:t>
            </a:r>
            <a:r>
              <a:rPr lang="pl-PL" smtClean="0">
                <a:latin typeface="Arial" pitchFamily="34" charset="0"/>
              </a:rPr>
              <a:t>)</a:t>
            </a:r>
          </a:p>
          <a:p>
            <a:pPr eaLnBrk="1" hangingPunct="1">
              <a:lnSpc>
                <a:spcPct val="90000"/>
              </a:lnSpc>
              <a:buClr>
                <a:srgbClr val="C0C0C0"/>
              </a:buClr>
              <a:buFont typeface="Wingdings" pitchFamily="2" charset="2"/>
              <a:buChar char="Ø"/>
              <a:defRPr/>
            </a:pPr>
            <a:r>
              <a:rPr lang="pl-PL" smtClean="0">
                <a:latin typeface="Arial" pitchFamily="34" charset="0"/>
              </a:rPr>
              <a:t>pyły i tlenki siarki – ochłodzenie, brak słońca, kwaśne deszcze</a:t>
            </a:r>
          </a:p>
          <a:p>
            <a:pPr eaLnBrk="1" hangingPunct="1">
              <a:lnSpc>
                <a:spcPct val="90000"/>
              </a:lnSpc>
              <a:buClr>
                <a:srgbClr val="C0C0C0"/>
              </a:buClr>
              <a:buFont typeface="Wingdings" pitchFamily="2" charset="2"/>
              <a:buChar char="Ø"/>
              <a:defRPr/>
            </a:pPr>
            <a:r>
              <a:rPr lang="pl-PL" smtClean="0">
                <a:latin typeface="Arial" pitchFamily="34" charset="0"/>
              </a:rPr>
              <a:t>giną gatunki lądowe (</a:t>
            </a:r>
            <a:r>
              <a:rPr lang="pl-PL" smtClean="0">
                <a:solidFill>
                  <a:schemeClr val="bg1"/>
                </a:solidFill>
                <a:latin typeface="Arial" pitchFamily="34" charset="0"/>
              </a:rPr>
              <a:t>1 stadium wymierania</a:t>
            </a:r>
            <a:r>
              <a:rPr lang="pl-PL" smtClean="0">
                <a:latin typeface="Arial" pitchFamily="34" charset="0"/>
              </a:rPr>
              <a:t>)</a:t>
            </a:r>
          </a:p>
          <a:p>
            <a:pPr eaLnBrk="1" hangingPunct="1">
              <a:lnSpc>
                <a:spcPct val="90000"/>
              </a:lnSpc>
              <a:buClr>
                <a:srgbClr val="C0C0C0"/>
              </a:buClr>
              <a:buFont typeface="Wingdings" pitchFamily="2" charset="2"/>
              <a:buChar char="Ø"/>
              <a:defRPr/>
            </a:pPr>
            <a:r>
              <a:rPr lang="pl-PL" smtClean="0">
                <a:latin typeface="Arial" pitchFamily="34" charset="0"/>
              </a:rPr>
              <a:t>emisja do atmosfery 2000-20000 GtC w ciągu 900</a:t>
            </a:r>
            <a:r>
              <a:rPr lang="en-US" smtClean="0">
                <a:latin typeface="Arial" pitchFamily="34" charset="0"/>
              </a:rPr>
              <a:t>±</a:t>
            </a:r>
            <a:r>
              <a:rPr lang="pl-PL" smtClean="0">
                <a:latin typeface="Arial" pitchFamily="34" charset="0"/>
              </a:rPr>
              <a:t>800 tys. lat</a:t>
            </a:r>
          </a:p>
          <a:p>
            <a:pPr eaLnBrk="1" hangingPunct="1">
              <a:lnSpc>
                <a:spcPct val="90000"/>
              </a:lnSpc>
              <a:buClr>
                <a:srgbClr val="C0C0C0"/>
              </a:buClr>
              <a:buFont typeface="Wingdings" pitchFamily="2" charset="2"/>
              <a:buChar char="Ø"/>
              <a:defRPr/>
            </a:pPr>
            <a:r>
              <a:rPr lang="pl-PL" smtClean="0">
                <a:latin typeface="Arial" pitchFamily="34" charset="0"/>
              </a:rPr>
              <a:t>ogrzanie przez CO</a:t>
            </a:r>
            <a:r>
              <a:rPr lang="pl-PL" baseline="-25000" smtClean="0">
                <a:latin typeface="Arial" pitchFamily="34" charset="0"/>
              </a:rPr>
              <a:t>2</a:t>
            </a:r>
            <a:r>
              <a:rPr lang="pl-PL" smtClean="0">
                <a:latin typeface="Arial" pitchFamily="34" charset="0"/>
              </a:rPr>
              <a:t> atmosfery o 4-5</a:t>
            </a:r>
            <a:r>
              <a:rPr lang="en-US" smtClean="0">
                <a:latin typeface="Arial" pitchFamily="34" charset="0"/>
              </a:rPr>
              <a:t>°</a:t>
            </a:r>
            <a:r>
              <a:rPr lang="pl-PL" smtClean="0">
                <a:latin typeface="Arial" pitchFamily="34" charset="0"/>
              </a:rPr>
              <a:t>C</a:t>
            </a:r>
          </a:p>
          <a:p>
            <a:pPr eaLnBrk="1" hangingPunct="1">
              <a:lnSpc>
                <a:spcPct val="90000"/>
              </a:lnSpc>
              <a:buClr>
                <a:srgbClr val="C0C0C0"/>
              </a:buClr>
              <a:buFont typeface="Wingdings" pitchFamily="2" charset="2"/>
              <a:buChar char="Ø"/>
              <a:defRPr/>
            </a:pPr>
            <a:r>
              <a:rPr lang="pl-PL" smtClean="0">
                <a:latin typeface="Arial" pitchFamily="34" charset="0"/>
              </a:rPr>
              <a:t>wzrost temperatury oceanów</a:t>
            </a:r>
          </a:p>
          <a:p>
            <a:pPr marL="342900" indent="-342900">
              <a:lnSpc>
                <a:spcPct val="80000"/>
              </a:lnSpc>
              <a:spcBef>
                <a:spcPct val="20000"/>
              </a:spcBef>
              <a:buClr>
                <a:srgbClr val="C0C0C0"/>
              </a:buClr>
              <a:buSzPct val="70000"/>
              <a:buFont typeface="Wingdings" pitchFamily="2" charset="2"/>
              <a:buChar char="Ø"/>
              <a:defRPr/>
            </a:pPr>
            <a:r>
              <a:rPr lang="pl-PL" smtClean="0">
                <a:solidFill>
                  <a:srgbClr val="FFFF99"/>
                </a:solidFill>
              </a:rPr>
              <a:t>wyzwolenie metanu z pokładów hydratów metanu (1000-10000 Gt)</a:t>
            </a:r>
          </a:p>
          <a:p>
            <a:pPr marL="342900" indent="-342900">
              <a:lnSpc>
                <a:spcPct val="80000"/>
              </a:lnSpc>
              <a:spcBef>
                <a:spcPct val="20000"/>
              </a:spcBef>
              <a:buClr>
                <a:srgbClr val="C0C0C0"/>
              </a:buClr>
              <a:buSzPct val="70000"/>
              <a:buFont typeface="Wingdings" pitchFamily="2" charset="2"/>
              <a:buChar char="Ø"/>
              <a:defRPr/>
            </a:pPr>
            <a:r>
              <a:rPr lang="pl-PL" smtClean="0">
                <a:solidFill>
                  <a:srgbClr val="FFFF99"/>
                </a:solidFill>
              </a:rPr>
              <a:t>odtlenienie oceanów (reakcja CH</a:t>
            </a:r>
            <a:r>
              <a:rPr lang="pl-PL" baseline="-25000" smtClean="0">
                <a:solidFill>
                  <a:srgbClr val="FFFF99"/>
                </a:solidFill>
              </a:rPr>
              <a:t>4</a:t>
            </a:r>
            <a:r>
              <a:rPr lang="pl-PL" smtClean="0">
                <a:solidFill>
                  <a:srgbClr val="FFFF99"/>
                </a:solidFill>
              </a:rPr>
              <a:t> + 2O</a:t>
            </a:r>
            <a:r>
              <a:rPr lang="pl-PL" baseline="-25000" smtClean="0">
                <a:solidFill>
                  <a:srgbClr val="FFFF99"/>
                </a:solidFill>
              </a:rPr>
              <a:t>2</a:t>
            </a:r>
            <a:r>
              <a:rPr lang="pl-PL" smtClean="0">
                <a:solidFill>
                  <a:srgbClr val="FFFF99"/>
                </a:solidFill>
              </a:rPr>
              <a:t> → CO</a:t>
            </a:r>
            <a:r>
              <a:rPr lang="pl-PL" baseline="-25000" smtClean="0">
                <a:solidFill>
                  <a:srgbClr val="FFFF99"/>
                </a:solidFill>
              </a:rPr>
              <a:t>2</a:t>
            </a:r>
            <a:r>
              <a:rPr lang="pl-PL" smtClean="0">
                <a:solidFill>
                  <a:srgbClr val="FFFF99"/>
                </a:solidFill>
              </a:rPr>
              <a:t> + 2H</a:t>
            </a:r>
            <a:r>
              <a:rPr lang="pl-PL" baseline="-25000" smtClean="0">
                <a:solidFill>
                  <a:srgbClr val="FFFF99"/>
                </a:solidFill>
              </a:rPr>
              <a:t>2</a:t>
            </a:r>
            <a:r>
              <a:rPr lang="pl-PL" smtClean="0">
                <a:solidFill>
                  <a:srgbClr val="FFFF99"/>
                </a:solidFill>
              </a:rPr>
              <a:t>O)</a:t>
            </a:r>
          </a:p>
          <a:p>
            <a:pPr marL="342900" indent="-342900">
              <a:lnSpc>
                <a:spcPct val="80000"/>
              </a:lnSpc>
              <a:spcBef>
                <a:spcPct val="20000"/>
              </a:spcBef>
              <a:buClr>
                <a:srgbClr val="C0C0C0"/>
              </a:buClr>
              <a:buSzPct val="70000"/>
              <a:buFont typeface="Wingdings" pitchFamily="2" charset="2"/>
              <a:buChar char="Ø"/>
              <a:defRPr/>
            </a:pPr>
            <a:r>
              <a:rPr lang="pl-PL" smtClean="0">
                <a:solidFill>
                  <a:srgbClr val="FFFF99"/>
                </a:solidFill>
              </a:rPr>
              <a:t>giną gatunki morskie (</a:t>
            </a:r>
            <a:r>
              <a:rPr lang="pl-PL" smtClean="0">
                <a:solidFill>
                  <a:schemeClr val="bg1"/>
                </a:solidFill>
              </a:rPr>
              <a:t>2 stadium wymierania</a:t>
            </a:r>
            <a:r>
              <a:rPr lang="pl-PL" smtClean="0">
                <a:solidFill>
                  <a:srgbClr val="FFFF99"/>
                </a:solidFill>
              </a:rPr>
              <a:t>)</a:t>
            </a:r>
          </a:p>
          <a:p>
            <a:pPr marL="342900" indent="-342900">
              <a:lnSpc>
                <a:spcPct val="80000"/>
              </a:lnSpc>
              <a:spcBef>
                <a:spcPct val="20000"/>
              </a:spcBef>
              <a:buClr>
                <a:srgbClr val="C0C0C0"/>
              </a:buClr>
              <a:buSzPct val="70000"/>
              <a:buFont typeface="Wingdings" pitchFamily="2" charset="2"/>
              <a:buChar char="Ø"/>
              <a:defRPr/>
            </a:pPr>
            <a:r>
              <a:rPr lang="pl-PL" smtClean="0">
                <a:solidFill>
                  <a:srgbClr val="FFFF99"/>
                </a:solidFill>
              </a:rPr>
              <a:t>metan 5-15% zapłon, złoże 1 Gt: wybuch o sile wszystkich bomb atomowych</a:t>
            </a:r>
          </a:p>
          <a:p>
            <a:pPr marL="342900" indent="-342900">
              <a:lnSpc>
                <a:spcPct val="80000"/>
              </a:lnSpc>
              <a:spcBef>
                <a:spcPct val="20000"/>
              </a:spcBef>
              <a:buClr>
                <a:srgbClr val="C0C0C0"/>
              </a:buClr>
              <a:buSzPct val="70000"/>
              <a:buFont typeface="Wingdings" pitchFamily="2" charset="2"/>
              <a:buChar char="Ø"/>
              <a:defRPr/>
            </a:pPr>
            <a:r>
              <a:rPr lang="pl-PL" smtClean="0">
                <a:solidFill>
                  <a:srgbClr val="FFFF99"/>
                </a:solidFill>
              </a:rPr>
              <a:t>metan w atmosferze </a:t>
            </a:r>
            <a:r>
              <a:rPr lang="pl-PL" smtClean="0">
                <a:solidFill>
                  <a:srgbClr val="FFFF99"/>
                </a:solidFill>
                <a:cs typeface="Arial" pitchFamily="34" charset="0"/>
              </a:rPr>
              <a:t>→</a:t>
            </a:r>
            <a:r>
              <a:rPr lang="pl-PL" smtClean="0">
                <a:solidFill>
                  <a:srgbClr val="FFFF99"/>
                </a:solidFill>
              </a:rPr>
              <a:t> nasilenie ocieplenia o dodatkowe 5-9</a:t>
            </a:r>
            <a:r>
              <a:rPr lang="en-US" smtClean="0">
                <a:solidFill>
                  <a:srgbClr val="FFFF99"/>
                </a:solidFill>
                <a:cs typeface="Arial" pitchFamily="34" charset="0"/>
              </a:rPr>
              <a:t>°</a:t>
            </a:r>
            <a:r>
              <a:rPr lang="pl-PL" smtClean="0">
                <a:solidFill>
                  <a:srgbClr val="FFFF99"/>
                </a:solidFill>
                <a:cs typeface="Arial" pitchFamily="34" charset="0"/>
              </a:rPr>
              <a:t>C</a:t>
            </a:r>
          </a:p>
          <a:p>
            <a:pPr marL="342900" indent="-342900">
              <a:lnSpc>
                <a:spcPct val="80000"/>
              </a:lnSpc>
              <a:spcBef>
                <a:spcPct val="20000"/>
              </a:spcBef>
              <a:buClr>
                <a:srgbClr val="C0C0C0"/>
              </a:buClr>
              <a:buSzPct val="70000"/>
              <a:buFont typeface="Wingdings" pitchFamily="2" charset="2"/>
              <a:buChar char="Ø"/>
              <a:defRPr/>
            </a:pPr>
            <a:r>
              <a:rPr lang="pl-PL" smtClean="0">
                <a:solidFill>
                  <a:schemeClr val="bg1"/>
                </a:solidFill>
              </a:rPr>
              <a:t>po rozpoczęciu cyklu brak możliwości jego zatrzymania</a:t>
            </a:r>
          </a:p>
          <a:p>
            <a:pPr eaLnBrk="1" hangingPunct="1">
              <a:lnSpc>
                <a:spcPct val="80000"/>
              </a:lnSpc>
              <a:buClr>
                <a:srgbClr val="C0C0C0"/>
              </a:buClr>
              <a:buFont typeface="Wingdings" pitchFamily="2" charset="2"/>
              <a:buChar char="Ø"/>
              <a:defRPr/>
            </a:pPr>
            <a:r>
              <a:rPr lang="pl-PL" altLang="zh-CN" smtClean="0"/>
              <a:t>brak tlenu: warunki dla beztlenowych bakterii produkujących H</a:t>
            </a:r>
            <a:r>
              <a:rPr lang="pl-PL" altLang="zh-CN" baseline="-25000" smtClean="0"/>
              <a:t>2</a:t>
            </a:r>
            <a:r>
              <a:rPr lang="pl-PL" altLang="zh-CN" smtClean="0"/>
              <a:t>S</a:t>
            </a:r>
          </a:p>
          <a:p>
            <a:pPr eaLnBrk="1" hangingPunct="1">
              <a:lnSpc>
                <a:spcPct val="80000"/>
              </a:lnSpc>
              <a:buClr>
                <a:srgbClr val="C0C0C0"/>
              </a:buClr>
              <a:buFont typeface="Wingdings" pitchFamily="2" charset="2"/>
              <a:buChar char="Ø"/>
              <a:defRPr/>
            </a:pPr>
            <a:r>
              <a:rPr lang="pl-PL" altLang="zh-CN" smtClean="0"/>
              <a:t>ocean przesycony siarkowodorem, toksyczny siarkowodór w atmosferze</a:t>
            </a:r>
          </a:p>
          <a:p>
            <a:pPr eaLnBrk="1" hangingPunct="1">
              <a:lnSpc>
                <a:spcPct val="80000"/>
              </a:lnSpc>
              <a:buClr>
                <a:srgbClr val="C0C0C0"/>
              </a:buClr>
              <a:buFont typeface="Wingdings" pitchFamily="2" charset="2"/>
              <a:buChar char="Ø"/>
              <a:defRPr/>
            </a:pPr>
            <a:r>
              <a:rPr lang="pl-PL" altLang="zh-CN" smtClean="0"/>
              <a:t>znika powłoka ozonowa</a:t>
            </a:r>
          </a:p>
          <a:p>
            <a:pPr eaLnBrk="1" hangingPunct="1">
              <a:lnSpc>
                <a:spcPct val="80000"/>
              </a:lnSpc>
              <a:buClr>
                <a:srgbClr val="C0C0C0"/>
              </a:buClr>
              <a:buFont typeface="Wingdings" pitchFamily="2" charset="2"/>
              <a:buChar char="Ø"/>
              <a:defRPr/>
            </a:pPr>
            <a:r>
              <a:rPr lang="pl-PL" altLang="zh-CN" smtClean="0"/>
              <a:t>giną rośliny i zwierzęta lądowe </a:t>
            </a:r>
            <a:r>
              <a:rPr lang="pl-PL" smtClean="0"/>
              <a:t>(</a:t>
            </a:r>
            <a:r>
              <a:rPr lang="pl-PL" smtClean="0">
                <a:solidFill>
                  <a:schemeClr val="bg1"/>
                </a:solidFill>
              </a:rPr>
              <a:t>3 stadium wymierania</a:t>
            </a:r>
            <a:r>
              <a:rPr lang="pl-PL" smtClean="0"/>
              <a:t>)</a:t>
            </a:r>
          </a:p>
          <a:p>
            <a:pPr eaLnBrk="1" hangingPunct="1">
              <a:lnSpc>
                <a:spcPct val="90000"/>
              </a:lnSpc>
              <a:buClr>
                <a:srgbClr val="C0C0C0"/>
              </a:buClr>
              <a:buFont typeface="Wingdings" pitchFamily="2" charset="2"/>
              <a:buChar char="Ø"/>
              <a:defRPr/>
            </a:pPr>
            <a:endParaRPr lang="en-US" smtClean="0">
              <a:latin typeface="Arial" pitchFamily="34" charset="0"/>
            </a:endParaRPr>
          </a:p>
        </p:txBody>
      </p:sp>
      <p:sp>
        <p:nvSpPr>
          <p:cNvPr id="132100" name="Symbol zastępczy numeru slajd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665AD2-5525-4BBE-8253-02FE5B7E373D}" type="slidenum">
              <a:rPr lang="pl-PL" altLang="pl-PL"/>
              <a:pPr eaLnBrk="1" hangingPunct="1"/>
              <a:t>27</a:t>
            </a:fld>
            <a:endParaRPr lang="pl-PL" altLang="pl-PL"/>
          </a:p>
        </p:txBody>
      </p:sp>
    </p:spTree>
    <p:extLst>
      <p:ext uri="{BB962C8B-B14F-4D97-AF65-F5344CB8AC3E}">
        <p14:creationId xmlns:p14="http://schemas.microsoft.com/office/powerpoint/2010/main" xmlns="" val="1652978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90D2C67-2823-426F-B7F4-5BD8E7892993}" type="slidenum">
              <a:rPr lang="pl-PL" smtClean="0"/>
              <a:pPr>
                <a:defRPr/>
              </a:pPr>
              <a:t>29</a:t>
            </a:fld>
            <a:endParaRPr lang="pl-PL"/>
          </a:p>
        </p:txBody>
      </p:sp>
    </p:spTree>
    <p:extLst>
      <p:ext uri="{BB962C8B-B14F-4D97-AF65-F5344CB8AC3E}">
        <p14:creationId xmlns:p14="http://schemas.microsoft.com/office/powerpoint/2010/main" xmlns="" val="212817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90D2C67-2823-426F-B7F4-5BD8E7892993}" type="slidenum">
              <a:rPr lang="pl-PL" smtClean="0"/>
              <a:pPr>
                <a:defRPr/>
              </a:pPr>
              <a:t>5</a:t>
            </a:fld>
            <a:endParaRPr lang="pl-PL"/>
          </a:p>
        </p:txBody>
      </p:sp>
    </p:spTree>
    <p:extLst>
      <p:ext uri="{BB962C8B-B14F-4D97-AF65-F5344CB8AC3E}">
        <p14:creationId xmlns:p14="http://schemas.microsoft.com/office/powerpoint/2010/main" xmlns="" val="949021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Powódź lipiec 2016.</a:t>
            </a:r>
          </a:p>
          <a:p>
            <a:endParaRPr lang="pl-PL" dirty="0" smtClean="0"/>
          </a:p>
          <a:p>
            <a:r>
              <a:rPr lang="pl-PL" dirty="0" smtClean="0"/>
              <a:t>Więcej opadów nawalnych, </a:t>
            </a:r>
            <a:r>
              <a:rPr lang="pl-PL" dirty="0" err="1" smtClean="0"/>
              <a:t>betonizacja</a:t>
            </a:r>
            <a:r>
              <a:rPr lang="pl-PL" dirty="0" smtClean="0"/>
              <a:t>,</a:t>
            </a:r>
            <a:r>
              <a:rPr lang="pl-PL" baseline="0" dirty="0" smtClean="0"/>
              <a:t> </a:t>
            </a:r>
          </a:p>
          <a:p>
            <a:r>
              <a:rPr lang="pl-PL" baseline="0" dirty="0" smtClean="0"/>
              <a:t>Nie wystarczą </a:t>
            </a:r>
            <a:r>
              <a:rPr lang="pl-PL" baseline="0" smtClean="0"/>
              <a:t>zbiorniki retencyjne</a:t>
            </a:r>
          </a:p>
          <a:p>
            <a:r>
              <a:rPr lang="pl-PL" baseline="0" dirty="0" smtClean="0"/>
              <a:t>tereny zielone – nie tylko miejskie, ale też przedsiębiorstwa, komunalne itp..</a:t>
            </a:r>
            <a:endParaRPr lang="pl-PL" dirty="0"/>
          </a:p>
        </p:txBody>
      </p:sp>
      <p:sp>
        <p:nvSpPr>
          <p:cNvPr id="4" name="Symbol zastępczy numeru slajdu 3"/>
          <p:cNvSpPr>
            <a:spLocks noGrp="1"/>
          </p:cNvSpPr>
          <p:nvPr>
            <p:ph type="sldNum" sz="quarter" idx="10"/>
          </p:nvPr>
        </p:nvSpPr>
        <p:spPr/>
        <p:txBody>
          <a:bodyPr/>
          <a:lstStyle/>
          <a:p>
            <a:pPr>
              <a:defRPr/>
            </a:pPr>
            <a:fld id="{090D2C67-2823-426F-B7F4-5BD8E7892993}" type="slidenum">
              <a:rPr lang="pl-PL" smtClean="0"/>
              <a:pPr>
                <a:defRPr/>
              </a:pPr>
              <a:t>10</a:t>
            </a:fld>
            <a:endParaRPr lang="pl-PL"/>
          </a:p>
        </p:txBody>
      </p:sp>
    </p:spTree>
    <p:extLst>
      <p:ext uri="{BB962C8B-B14F-4D97-AF65-F5344CB8AC3E}">
        <p14:creationId xmlns:p14="http://schemas.microsoft.com/office/powerpoint/2010/main" xmlns="" val="1204623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Tanner </a:t>
            </a:r>
            <a:r>
              <a:rPr lang="pl-PL" dirty="0" err="1" smtClean="0"/>
              <a:t>springs</a:t>
            </a:r>
            <a:r>
              <a:rPr lang="pl-PL" dirty="0" smtClean="0"/>
              <a:t> park, Portland</a:t>
            </a:r>
            <a:endParaRPr lang="pl-PL" dirty="0"/>
          </a:p>
        </p:txBody>
      </p:sp>
      <p:sp>
        <p:nvSpPr>
          <p:cNvPr id="4" name="Symbol zastępczy numeru slajdu 3"/>
          <p:cNvSpPr>
            <a:spLocks noGrp="1"/>
          </p:cNvSpPr>
          <p:nvPr>
            <p:ph type="sldNum" sz="quarter" idx="10"/>
          </p:nvPr>
        </p:nvSpPr>
        <p:spPr/>
        <p:txBody>
          <a:bodyPr/>
          <a:lstStyle/>
          <a:p>
            <a:pPr>
              <a:defRPr/>
            </a:pPr>
            <a:fld id="{090D2C67-2823-426F-B7F4-5BD8E7892993}" type="slidenum">
              <a:rPr lang="pl-PL" smtClean="0"/>
              <a:pPr>
                <a:defRPr/>
              </a:pPr>
              <a:t>11</a:t>
            </a:fld>
            <a:endParaRPr lang="pl-PL"/>
          </a:p>
        </p:txBody>
      </p:sp>
    </p:spTree>
    <p:extLst>
      <p:ext uri="{BB962C8B-B14F-4D97-AF65-F5344CB8AC3E}">
        <p14:creationId xmlns:p14="http://schemas.microsoft.com/office/powerpoint/2010/main" xmlns="" val="309358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https://ziemianarozdrozu.pl/artykul/4018/polska-sie-wysusza</a:t>
            </a:r>
          </a:p>
          <a:p>
            <a:r>
              <a:rPr lang="pl-PL" dirty="0" smtClean="0"/>
              <a:t>oraz</a:t>
            </a:r>
          </a:p>
          <a:p>
            <a:r>
              <a:rPr lang="pl-PL" dirty="0" smtClean="0"/>
              <a:t>Wiktor Kotowski – profesor na Wydziale Biologii Uniwersytetu Warszawskiego, ekolog, współzałożyciel Centrum Ochrony Mokradeł.</a:t>
            </a:r>
            <a:br>
              <a:rPr lang="pl-PL" dirty="0" smtClean="0"/>
            </a:br>
            <a:r>
              <a:rPr lang="pl-PL" dirty="0" smtClean="0"/>
              <a:t>Michał Olszewski: Wysychamy?</a:t>
            </a:r>
            <a:br>
              <a:rPr lang="pl-PL" dirty="0" smtClean="0"/>
            </a:br>
            <a:r>
              <a:rPr lang="pl-PL" dirty="0" smtClean="0"/>
              <a:t>Dr hab. Wiktor Kotowski: Tak. Dekada po dekadzie spuszczamy wodę z krajobrazu do morza coraz szybciej. A na dodatek wskutek zmian klimatycznych jest cieplej i woda szybciej odparowuje z gleby. Więc odsączamy i wysychamy.</a:t>
            </a:r>
            <a:br>
              <a:rPr lang="pl-PL" dirty="0" smtClean="0"/>
            </a:br>
            <a:r>
              <a:rPr lang="pl-PL" dirty="0" smtClean="0"/>
              <a:t>Rozmawiamy po dwóch tygodniach ulew. Przez Warszawę przeszła fala kulminacyjna, ziemia jest nasiąknięta jak gąbka.</a:t>
            </a:r>
            <a:br>
              <a:rPr lang="pl-PL" dirty="0" smtClean="0"/>
            </a:br>
            <a:r>
              <a:rPr lang="pl-PL" dirty="0" smtClean="0"/>
              <a:t>– To tak, jak gdyby na podstawie jednego ciepłego dnia twierdzić, że czerwiec jest bardzo gorący. Deszcze przyszły po dwóch miesiącach suszy. Część opadów nie jest w stanie wsiąknąć, bo silnie wysuszona gleba trudno chłonie wodę. To oznacza, że zwiększa się spływ powierzchniowy – czyli woda z intensywnych opadów bardzo szybko trafia do rzek.</a:t>
            </a:r>
            <a:br>
              <a:rPr lang="pl-PL" dirty="0" smtClean="0"/>
            </a:br>
            <a:r>
              <a:rPr lang="pl-PL" dirty="0" smtClean="0"/>
              <a:t>To jeszcze nie tragedia.</a:t>
            </a:r>
            <a:br>
              <a:rPr lang="pl-PL" dirty="0" smtClean="0"/>
            </a:br>
            <a:r>
              <a:rPr lang="pl-PL" dirty="0" smtClean="0"/>
              <a:t>– Ale ona w tempie ekspresowym płynie do Bałtyku. Tym szybciej, im mniej mokradeł, bagien. Tym szybciej, im więcej wyprostowanych strumieni, potoków, rzeczułek i rzek.</a:t>
            </a:r>
            <a:br>
              <a:rPr lang="pl-PL" dirty="0" smtClean="0"/>
            </a:br>
            <a:r>
              <a:rPr lang="pl-PL" dirty="0" smtClean="0"/>
              <a:t>To nie przypadek, że częstość występowania fal wezbraniowych w Krakowie czy w Warszawie wzrosła kilkukrotnie wobec czasów sprzed regulacji. Skraca się czas przejścia wysokiej wody, co oznacza, że niszcząca siła rzek jest większa.</a:t>
            </a:r>
            <a:br>
              <a:rPr lang="pl-PL" dirty="0" smtClean="0"/>
            </a:br>
            <a:r>
              <a:rPr lang="pl-PL" dirty="0" smtClean="0"/>
              <a:t>Takie są efekty wielu lat prostowania rzek. Większość uregulowano jeszcze za PRL-u. W latach 90. daliśmy rzekom odpocząć, a w odtworzeniu retencji pomogła dodatkowo odbudowująca się populacja bobrów.</a:t>
            </a:r>
            <a:br>
              <a:rPr lang="pl-PL" dirty="0" smtClean="0"/>
            </a:br>
            <a:r>
              <a:rPr lang="pl-PL" dirty="0" smtClean="0"/>
              <a:t>Ale od kilkunastu lat wznowiliśmy destrukcję. Za unijne i krajowe pieniądze w ramach tzw. prac utrzymaniowych zniszczono system, który utrzymywał wodę w lokalnym ekosystemie, a w razie deszczu opóźniał i zmniejszał falę powodziową. Około 20 tysięcy kilometrów małych rzek przekopano, w wielu miejscach na nowo je uregulowano.</a:t>
            </a:r>
            <a:br>
              <a:rPr lang="pl-PL" dirty="0" smtClean="0"/>
            </a:br>
            <a:r>
              <a:rPr lang="pl-PL" dirty="0" smtClean="0"/>
              <a:t>Głosy przyrodników kwitowano wzruszeniem ramion. Lokalne firmy miały pracę, melioranci tłumaczyli, że budują wał przeciwpowodziowy w środku pola, bo Kowalskiemu zalewa kukurydzę.</a:t>
            </a:r>
            <a:br>
              <a:rPr lang="pl-PL" dirty="0" smtClean="0"/>
            </a:br>
            <a:r>
              <a:rPr lang="pl-PL" dirty="0" smtClean="0"/>
              <a:t>– Najpierw wyrwaliśmy rzekom doliny i tereny zalewowe, a potem posadziliśmy tam rośliny w rodzaju kukurydzy, która pochodzi z półpustynnych warunków.</a:t>
            </a:r>
            <a:br>
              <a:rPr lang="pl-PL" dirty="0" smtClean="0"/>
            </a:br>
            <a:r>
              <a:rPr lang="pl-PL" dirty="0" smtClean="0"/>
              <a:t>Chce pan powiedzieć, że powinniśmy sadzić ryż zamiast kukurydzy?</a:t>
            </a:r>
            <a:br>
              <a:rPr lang="pl-PL" dirty="0" smtClean="0"/>
            </a:br>
            <a:r>
              <a:rPr lang="pl-PL" dirty="0" smtClean="0"/>
              <a:t>– Chcę powiedzieć, że zajęliśmy tereny należące do rzek i ponosimy tego konsekwencje. Woda, która wylałaby się na łąki czy do lasów łęgowych, wróciłaby dzięki parowaniu do ekosystemu albo wsiąkła w grunt.</a:t>
            </a:r>
            <a:br>
              <a:rPr lang="pl-PL" dirty="0" smtClean="0"/>
            </a:br>
            <a:r>
              <a:rPr lang="pl-PL" dirty="0" smtClean="0"/>
              <a:t>Zresztą większość tych katastrofalnych regulacji nie dotyczyła ochrony konkretnych upraw czy pola Kowalskiego. Chodziło o wykorzystanie pieniędzy.</a:t>
            </a:r>
            <a:br>
              <a:rPr lang="pl-PL" dirty="0" smtClean="0"/>
            </a:br>
            <a:r>
              <a:rPr lang="pl-PL" dirty="0" smtClean="0"/>
              <a:t>Czyli klasyczną zasadę beneficjentów środków unijnych: są pieniądze, znajdźmy problem.</a:t>
            </a:r>
            <a:br>
              <a:rPr lang="pl-PL" dirty="0" smtClean="0"/>
            </a:br>
            <a:r>
              <a:rPr lang="pl-PL" dirty="0" smtClean="0"/>
              <a:t>– Dlatego często prace utrzymaniowe były tam, gdzie rolnicy nie skarżyli się na powodzie i nie raportowano szkód. W Centrum Ochrony Mokradeł sprawdzaliśmy, jak wyglądają rzeki przeznaczone do utrzymania. Proszę sobie wyobrazić, że wśród odcinków rzek do utrzymania były takie, które w ogóle nie miały wody. Suche koryta, z których już dawno uciekło życie. Co oznacza, że urzędnicy nie zadali sobie trudu, by sprawdzić, gdzie wysyłają koparkę.</a:t>
            </a:r>
            <a:br>
              <a:rPr lang="pl-PL" dirty="0" smtClean="0"/>
            </a:br>
            <a:r>
              <a:rPr lang="pl-PL" dirty="0" smtClean="0"/>
              <a:t>Ten proces trwa?</a:t>
            </a:r>
            <a:br>
              <a:rPr lang="pl-PL" dirty="0" smtClean="0"/>
            </a:br>
            <a:r>
              <a:rPr lang="pl-PL" dirty="0" smtClean="0"/>
              <a:t>– Polecam informacje o przetargach na wykonywanie prac utrzymaniowych. Można je obejrzeć na stronach Wód Polskich.</a:t>
            </a:r>
            <a:br>
              <a:rPr lang="pl-PL" dirty="0" smtClean="0"/>
            </a:br>
            <a:r>
              <a:rPr lang="pl-PL" dirty="0" smtClean="0"/>
              <a:t>Dlaczego małe rzeki są tak ważne?</a:t>
            </a:r>
            <a:br>
              <a:rPr lang="pl-PL" dirty="0" smtClean="0"/>
            </a:br>
            <a:r>
              <a:rPr lang="pl-PL" dirty="0" smtClean="0"/>
              <a:t>– Bo mają kluczowe znaczenie dla spływu wody z lądu. Meandrująca rzeka wyposażona w przybrzeżne mokradła przepuszcza wodę powoli. Zanim dotrze do morza, wiele jej zdąży wyparować i wróci do lokalnego obiegu. Poza tym taka rzeka mniej drenuje wody gruntowe, więc ich poziom jest wyższy niż po regulacji.</a:t>
            </a:r>
            <a:br>
              <a:rPr lang="pl-PL" dirty="0" smtClean="0"/>
            </a:br>
            <a:r>
              <a:rPr lang="pl-PL" dirty="0" smtClean="0"/>
              <a:t>A przy okazji naturalna rzeka potrafi się sama oczyścić. Prostowanie rzek wpływa na jakość wody – choćby w Bałtyku. Nawozimy intensywnie pola, stosujemy środki ochrony roślin, a jednocześnie usuwamy filtry wychwytujące zanieczyszczenia – czyli nadrzeczne mokradła. W nich, w torfowiskach, w bagnach następuje denitryfikacja – azotany są przekształcane w azot cząsteczkowy, który wraca do atmosfery.</a:t>
            </a:r>
            <a:br>
              <a:rPr lang="pl-PL" dirty="0" smtClean="0"/>
            </a:br>
            <a:r>
              <a:rPr lang="pl-PL" dirty="0" smtClean="0"/>
              <a:t>Stan wód powierzchniowych jest fatalny. W 2016 roku GUS podał, że spośród badanych punktów na rzekach tylko 142 mają dobrą jakość wody, a 1452 – zły. Badania możliwości rozwoju ryb łososiowatych i karpiowatych w ogóle zaniechano – dane były tak tragiczne. Jak to możliwe? Przecież miejskie szambo nie jest już wylewane bezpośrednio do wody, fabryki mają własne oczyszczalnie.</a:t>
            </a:r>
            <a:br>
              <a:rPr lang="pl-PL" dirty="0" smtClean="0"/>
            </a:br>
            <a:r>
              <a:rPr lang="pl-PL" dirty="0" smtClean="0"/>
              <a:t>Owszem, po 1989 roku zlikwidowaliśmy fenole i ścieki przemysłowe, punktowe źródła ścieków bytowych i komunalnych. Ale wzrosło zanieczyszczenie rozproszone nawozami i środkami ochrony roślin. Nie tylko dlatego, że gospodarka rolna jest coraz bardziej intensywna. Powtórzę – regulując rzeki, zlikwidowaliśmy naturalne mechanizmy samooczyszczania.</a:t>
            </a:r>
            <a:br>
              <a:rPr lang="pl-PL" dirty="0" smtClean="0"/>
            </a:br>
            <a:r>
              <a:rPr lang="pl-PL" dirty="0" smtClean="0"/>
              <a:t>Azotany i fosforany z pól mogą być znakomicie wchłonięte przez rośliny w dolinie rzecznej, zanim jeszcze niosąca je woda trafi do rzeki – ale wtedy pole nie mogłoby sięgać samej rzeki. Denitryfikacja nie działa, bo osuszamy mokradła. Więc azotany i fosforany płyną w tej chwili wraz z falą wezbraniową do większych rzek i dalej do Bałtyku. W użyźnionej wodzie kwitną glony i sinice, które przejmują produkcję tlenu od roślin zanurzonych w wodzie. Ich namnożenie odcina światło wewnątrz zbiornika, obumierają rośliny zanurzone, niżej powstają strefy beztlenowe.</a:t>
            </a:r>
            <a:br>
              <a:rPr lang="pl-PL" dirty="0" smtClean="0"/>
            </a:br>
            <a:r>
              <a:rPr lang="pl-PL" dirty="0" smtClean="0"/>
              <a:t>Już możemy umawiać się na spotkanie o poszerzających się strefach beztlenowych w morzu. Katastrofa w Zatoce Puckiej jest zapowiedzią tego, co może się stać z całym Bałtykiem.</a:t>
            </a:r>
            <a:br>
              <a:rPr lang="pl-PL" dirty="0" smtClean="0"/>
            </a:br>
            <a:r>
              <a:rPr lang="pl-PL" dirty="0" smtClean="0"/>
              <a:t>Rolnik pod Opolem, nawożąc obficie kukurydzę, odpowiada za bałtycką klęskę?</a:t>
            </a:r>
            <a:br>
              <a:rPr lang="pl-PL" dirty="0" smtClean="0"/>
            </a:br>
            <a:r>
              <a:rPr lang="pl-PL" dirty="0" smtClean="0"/>
              <a:t>– Tak.</a:t>
            </a:r>
            <a:br>
              <a:rPr lang="pl-PL" dirty="0" smtClean="0"/>
            </a:br>
            <a:r>
              <a:rPr lang="pl-PL" dirty="0" smtClean="0"/>
              <a:t>A górale z Węgierskiej Górki, którzy wybetonowali koryta potoków, żeby nie zalewało im domostw?</a:t>
            </a:r>
            <a:br>
              <a:rPr lang="pl-PL" dirty="0" smtClean="0"/>
            </a:br>
            <a:r>
              <a:rPr lang="pl-PL" dirty="0" smtClean="0"/>
              <a:t>– Odpowiadają za to, że woda szybciej spływa z gór.</a:t>
            </a:r>
            <a:br>
              <a:rPr lang="pl-PL" dirty="0" smtClean="0"/>
            </a:br>
            <a:r>
              <a:rPr lang="pl-PL" dirty="0" smtClean="0"/>
              <a:t>W górach doszedł w ostatnich latach inny czynnik – gospodarka leśna. O katastrofie takiej, jaką urządzili leśnicy np. na </a:t>
            </a:r>
            <a:r>
              <a:rPr lang="pl-PL" dirty="0" err="1" smtClean="0"/>
              <a:t>Otrycie</a:t>
            </a:r>
            <a:r>
              <a:rPr lang="pl-PL" dirty="0" smtClean="0"/>
              <a:t>, myślimy głównie w kontekście krzywdy zwierząt, zaniku bioróżnorodności, utraty dzikości lasu. Ale skoro drogi zrywkowe przypominają autostrady, leje się asfalt, sypie żwir, powstają głębokie rowy odwadniające, i takich dróg w zlewni Wisły powstały setki, to bardziej zrozumiałe się staje, dlaczego dzisiaj zaledwie parę dni po ulewach w Karpatach pojawiają się niebezpieczne wezbrania w Warszawie.</a:t>
            </a:r>
            <a:br>
              <a:rPr lang="pl-PL" dirty="0" smtClean="0"/>
            </a:br>
            <a:r>
              <a:rPr lang="pl-PL" dirty="0" smtClean="0"/>
              <a:t>Część polskich gór przypomina krajobraz po katastrofie: drzew nie ma, śniegu nie ma, wody nie ma. W Beskidzie Śląskim woda zniknęła ze studni.</a:t>
            </a:r>
            <a:br>
              <a:rPr lang="pl-PL" dirty="0" smtClean="0"/>
            </a:br>
            <a:r>
              <a:rPr lang="pl-PL" dirty="0" smtClean="0"/>
              <a:t>– Kornik zjadł drzewa, bo to były świerki. Kiedyś tam rosły buki, ale musiały ustąpić plantacjom świerka, mało odpornym na brak wody. Gdyby to były lasy naturalne, trzymałyby wodę i nie byłyby podatne na kornika.</a:t>
            </a:r>
            <a:br>
              <a:rPr lang="pl-PL" dirty="0" smtClean="0"/>
            </a:br>
            <a:r>
              <a:rPr lang="pl-PL" dirty="0" smtClean="0"/>
              <a:t>Lasy i mokradła to najlepsza pompa przenosząca wodę pod górę. Zatrzymują wodę po opadach, w ściółce, drewnie, liściach, roślinach, a parując, oddają ją. </a:t>
            </a:r>
            <a:r>
              <a:rPr lang="pl-PL" dirty="0" err="1" smtClean="0"/>
              <a:t>Odlesiając</a:t>
            </a:r>
            <a:r>
              <a:rPr lang="pl-PL" dirty="0" smtClean="0"/>
              <a:t> góry, zlikwidowaliśmy obieg.</a:t>
            </a:r>
            <a:br>
              <a:rPr lang="pl-PL" dirty="0" smtClean="0"/>
            </a:br>
            <a:r>
              <a:rPr lang="pl-PL" dirty="0" smtClean="0"/>
              <a:t>A infrastruktura narciarska?</a:t>
            </a:r>
            <a:br>
              <a:rPr lang="pl-PL" dirty="0" smtClean="0"/>
            </a:br>
            <a:r>
              <a:rPr lang="pl-PL" dirty="0" smtClean="0"/>
              <a:t>– Jeśli do naśnieżania stoków pobieramy wodę gruntową, to wiosną duża jej część spłynie do rzek i ucieknie. Naturalny krajobraz górski to taki, w którym woda wypływa w młakach – to te powierzchowne rozlewiska, które kiedyś spotykał pan na szlaku – i torfowiskach, stagnuje...</a:t>
            </a:r>
            <a:br>
              <a:rPr lang="pl-PL" dirty="0" smtClean="0"/>
            </a:br>
            <a:r>
              <a:rPr lang="pl-PL" dirty="0" smtClean="0"/>
              <a:t>Stagnuje?</a:t>
            </a:r>
            <a:br>
              <a:rPr lang="pl-PL" dirty="0" smtClean="0"/>
            </a:br>
            <a:r>
              <a:rPr lang="pl-PL" dirty="0" smtClean="0"/>
              <a:t>–...czyli pozostaje długo. Rozległe młaki u podnóża gór stanowiły potężny rezerwuar. Większość wysuszyliśmy.</a:t>
            </a:r>
            <a:br>
              <a:rPr lang="pl-PL" dirty="0" smtClean="0"/>
            </a:br>
            <a:r>
              <a:rPr lang="pl-PL" dirty="0" smtClean="0"/>
              <a:t>To jak z chodzeniem na wybory. Pojedynczy przypadek nic nie znaczy, ale efekt skumulowany... Regulacja kilkuset potoków w górach oznacza poważne wezbranie w dolinach dużych rzek. A dalej włącza się prosta matematyka: jeżeli woda ma przepłynąć ten sam dystans w krótszym czasie, to wiadomo, że będzie płynąć z większą prędkością. I że w zawężonych korytach się nie zmieści i w końcu, wcześniej czy później, przerwie wał.</a:t>
            </a:r>
            <a:br>
              <a:rPr lang="pl-PL" dirty="0" smtClean="0"/>
            </a:br>
            <a:r>
              <a:rPr lang="pl-PL" dirty="0" smtClean="0"/>
              <a:t>A my dostaniemy dofinansowanie od Unii i zbudujemy większy.</a:t>
            </a:r>
            <a:br>
              <a:rPr lang="pl-PL" dirty="0" smtClean="0"/>
            </a:br>
            <a:r>
              <a:rPr lang="pl-PL" dirty="0" smtClean="0"/>
              <a:t>– Jak zwykle rozwiązanie punktowe. Jak napisał ostatnio prof. Szymon Malinowski, fizyk atmosfery, który od lat popularyzuje scenariusz apokalipsy: „Wszystko zgodnie z planem: susze i powodzie”.</a:t>
            </a:r>
            <a:br>
              <a:rPr lang="pl-PL" dirty="0" smtClean="0"/>
            </a:br>
            <a:r>
              <a:rPr lang="pl-PL" dirty="0" smtClean="0"/>
              <a:t>Skoro jesteśmy przy wysychaniu – wszyscy mają wrażenie, że pada u nas coraz mniej?</a:t>
            </a:r>
            <a:br>
              <a:rPr lang="pl-PL" dirty="0" smtClean="0"/>
            </a:br>
            <a:r>
              <a:rPr lang="pl-PL" dirty="0" smtClean="0"/>
              <a:t>– Zmienia się rozkład opadów – przychodzą do nas w dużych paczkach.</a:t>
            </a:r>
            <a:br>
              <a:rPr lang="pl-PL" dirty="0" smtClean="0"/>
            </a:br>
            <a:r>
              <a:rPr lang="pl-PL" dirty="0" smtClean="0"/>
              <a:t>W skali świata opadów będzie nawet więcej, bo gdy jest cieplej, więcej wody paruje. A ilość pary, jaka może zmieścić się w atmosferze, jest ograniczona. To oznacza, że będzie padać, ale w bardziej skumulowanych porcjach.</a:t>
            </a:r>
            <a:br>
              <a:rPr lang="pl-PL" dirty="0" smtClean="0"/>
            </a:br>
            <a:r>
              <a:rPr lang="pl-PL" dirty="0" smtClean="0"/>
              <a:t>Częścią tego procesu jest koniec śnieżnych zim. I tu znowu dochodzimy do rozlewisk: woda dla rolnictwa pochodziła z wiosennych roztopów, które nasączały ziemię na długie miesiące. Dzięki rozlewiskom stagnowała, przy cieplejszej pogodzie zaczynała parować i krążyła w lokalnym ekosystemie.</a:t>
            </a:r>
            <a:br>
              <a:rPr lang="pl-PL" dirty="0" smtClean="0"/>
            </a:br>
            <a:r>
              <a:rPr lang="pl-PL" dirty="0" smtClean="0"/>
              <a:t>A teraz, co spadnie, to spływa?</a:t>
            </a:r>
            <a:br>
              <a:rPr lang="pl-PL" dirty="0" smtClean="0"/>
            </a:br>
            <a:r>
              <a:rPr lang="pl-PL" dirty="0" smtClean="0"/>
              <a:t>– Woda, która spłynie do morza, znika z lokalnego obiegu. Już jej nie mamy. Może do nas wrócić po długim czasie dzięki parowaniu z mórz i oceanów, jeśli oczywiście prądy atmosferyczne ułożą się tak, że przyjdzie do nas wilgotne powietrze i będzie padać kilka dni.</a:t>
            </a:r>
            <a:br>
              <a:rPr lang="pl-PL" dirty="0" smtClean="0"/>
            </a:br>
            <a:r>
              <a:rPr lang="pl-PL" dirty="0" smtClean="0"/>
              <a:t>Ale to tylko pogarsza sytuację. Pada długo, intensywnie, ziemia nie przyjmuje tyle wody, ile powinna, nic jej nie zatrzymuje, wyprostowanymi rzekami ucieka szybko do morza. Tworzą się wezbrania, fala powodziowa. I tak w kółko.</a:t>
            </a:r>
            <a:br>
              <a:rPr lang="pl-PL" dirty="0" smtClean="0"/>
            </a:br>
            <a:r>
              <a:rPr lang="pl-PL" dirty="0" smtClean="0"/>
              <a:t>Z tej perspektywy zbiorniki zaporowe, które marzą się wielu hydrotechnikom, wyglądają na dobre rozwiązanie.</a:t>
            </a:r>
            <a:br>
              <a:rPr lang="pl-PL" dirty="0" smtClean="0"/>
            </a:br>
            <a:r>
              <a:rPr lang="pl-PL" dirty="0" smtClean="0"/>
              <a:t>– Suszy nie pokonamy, gromadząc wodę w sztucznych jeziorach, bo nie da się jej, ot tak, rozprowadzić rurami na polach.</a:t>
            </a:r>
            <a:br>
              <a:rPr lang="pl-PL" dirty="0" smtClean="0"/>
            </a:br>
            <a:r>
              <a:rPr lang="pl-PL" dirty="0" smtClean="0"/>
              <a:t>Im więcej wody w krajobrazie, tym więcej jej paruje i tym więcej jej jest w powietrzu. Później wraca w postaci opadów, mgieł. To prosty mechanizm. A powierzchnia zbiorników zaporowych jest mała, więc i ilość parującej wody niewielka w porównaniu z lasami czy mokradłami.</a:t>
            </a:r>
            <a:br>
              <a:rPr lang="pl-PL" dirty="0" smtClean="0"/>
            </a:br>
            <a:r>
              <a:rPr lang="pl-PL" dirty="0" smtClean="0"/>
              <a:t>Płacimy również cenę za decyzje ojców i dziadów. Po wojnie potrzebowaliśmy ziemi uprawnej. Osuszyliśmy pod zasiewy kawał Lubelszczyzny i Podlasia. W efekcie wiosną tego roku część wschodniej Polski przypominała step.</a:t>
            </a:r>
            <a:br>
              <a:rPr lang="pl-PL" dirty="0" smtClean="0"/>
            </a:br>
            <a:r>
              <a:rPr lang="pl-PL" dirty="0" smtClean="0"/>
              <a:t>– Ten proces rozpoczął się jeszcze wcześniej. I w zaborze rosyjskim, i pruskim, i w Polsce międzywojennej prowadzono melioracje. Skala zwiększyła się znacznie w PRL, ale nie ma sensu obwinianie poprzedniego systemu. Meliorowali na potęgę wszyscy: Niemcy, Holendrzy, Rosjanie i Duńczycy. Wiedza o konsekwencjach osuszania bagien dla hydrologii była nikła, podobnie jak o globalnym ociepleniu.</a:t>
            </a:r>
            <a:br>
              <a:rPr lang="pl-PL" dirty="0" smtClean="0"/>
            </a:br>
            <a:r>
              <a:rPr lang="pl-PL" dirty="0" smtClean="0"/>
              <a:t>W latach 90. zaczęliśmy doceniać rolę tzw. usług ekosystemowych – czyli pożytków, które dają naturalne ekosystemy. Niestety, minęło kilkadziesiąt lat, mamy już wiedzę, diagnozy, i znów popełniamy katastrofalne błędy.</a:t>
            </a:r>
            <a:br>
              <a:rPr lang="pl-PL" dirty="0" smtClean="0"/>
            </a:br>
            <a:r>
              <a:rPr lang="pl-PL" dirty="0" smtClean="0"/>
              <a:t>Bada pan mokradła od 20 lat. Znikają tak jak małe rzeki?</a:t>
            </a:r>
            <a:br>
              <a:rPr lang="pl-PL" dirty="0" smtClean="0"/>
            </a:br>
            <a:r>
              <a:rPr lang="pl-PL" dirty="0" smtClean="0"/>
              <a:t>– Tak. Ocena stanu ekosystemów Unii pokazała, że bagna zanikają najszybciej.</a:t>
            </a:r>
            <a:br>
              <a:rPr lang="pl-PL" dirty="0" smtClean="0"/>
            </a:br>
            <a:r>
              <a:rPr lang="pl-PL" dirty="0" smtClean="0"/>
              <a:t>Wprawdzie wciąż mamy duże kompleksy chronionych mokradeł, jak Biebrzański Park Narodowy, który trzyma się nieźle, bo tak duży obszar bagien ma fantastyczną odporność. Dopóki torfowiska nie są osuszone, zachowują dużą odporność na zmiany klimatu. Nawet w suche lata, kiedy przez bagno Ławki można przejść niemal suchą stopą, torf jest w pełni przesycony wodą. Ale poza chronionymi jest gorzej.</a:t>
            </a:r>
            <a:br>
              <a:rPr lang="pl-PL" dirty="0" smtClean="0"/>
            </a:br>
            <a:r>
              <a:rPr lang="pl-PL" dirty="0" smtClean="0"/>
              <a:t>Pod Warszawą mamy torfowisko Całowanie, które poza tym, że ładnie się nazywa, całe piękno dzikiej przyrody już straciło. Zostało zmeliorowane w latach 70., do końca wieku straciło charakter mokradła, na początku tego wieku podmokłe łąki występowały w dawnych </a:t>
            </a:r>
            <a:r>
              <a:rPr lang="pl-PL" dirty="0" err="1" smtClean="0"/>
              <a:t>torfiankach</a:t>
            </a:r>
            <a:r>
              <a:rPr lang="pl-PL" dirty="0" smtClean="0"/>
              <a:t>, gdzie woda utrzymywała się najdłużej. Teraz one wysychają. Wszystkie rzadkie gatunki, które staraliśmy się tam chronić, już zniknęły.</a:t>
            </a:r>
            <a:br>
              <a:rPr lang="pl-PL" dirty="0" smtClean="0"/>
            </a:br>
            <a:r>
              <a:rPr lang="pl-PL" dirty="0" smtClean="0"/>
              <a:t>Takich rozległych zdegradowanych torfowisk jest wiele, choćby w dolinie Narwi, Noteci, Bzury, na Polesiu. Zanikają niewielkie torfowiska, które często nie mają nawet nazw. Zabagnione oczka, bagienka kurczą się na potęgę.</a:t>
            </a:r>
            <a:br>
              <a:rPr lang="pl-PL" dirty="0" smtClean="0"/>
            </a:br>
            <a:r>
              <a:rPr lang="pl-PL" dirty="0" smtClean="0"/>
              <a:t>4 proc. powierzchni Polski to gleby torfowe, z tego na 16 proc. utrzymują się bagna. Pozostałe 84 proc. zniszczyliśmy.</a:t>
            </a:r>
            <a:br>
              <a:rPr lang="pl-PL" dirty="0" smtClean="0"/>
            </a:br>
            <a:r>
              <a:rPr lang="pl-PL" dirty="0" smtClean="0"/>
              <a:t>Jak ponownie napełnić krajobraz wodą?</a:t>
            </a:r>
            <a:br>
              <a:rPr lang="pl-PL" dirty="0" smtClean="0"/>
            </a:br>
            <a:r>
              <a:rPr lang="pl-PL" dirty="0" smtClean="0"/>
              <a:t>– Dość prosto – trzeba zatkać rowy melioracyjne, wtedy woda wróci.</a:t>
            </a:r>
            <a:br>
              <a:rPr lang="pl-PL" dirty="0" smtClean="0"/>
            </a:br>
            <a:r>
              <a:rPr lang="pl-PL" dirty="0" smtClean="0"/>
              <a:t>W tej chwili polski system hydrologiczny przypomina mieszkanie, z którego właściciel wyszedł, zostawiając otwarte krany. Na zmeliorowanych torfowiskach i w pociętych rowami dolinach rzek pootwierane są zastawki. Woda ucieka.</a:t>
            </a:r>
            <a:br>
              <a:rPr lang="pl-PL" dirty="0" smtClean="0"/>
            </a:br>
            <a:r>
              <a:rPr lang="pl-PL" dirty="0" smtClean="0"/>
              <a:t>Już widzę rolników, jak przejęci wycofują się z ziem uprawnych.</a:t>
            </a:r>
            <a:br>
              <a:rPr lang="pl-PL" dirty="0" smtClean="0"/>
            </a:br>
            <a:r>
              <a:rPr lang="pl-PL" dirty="0" smtClean="0"/>
              <a:t>– To nie jest konieczne. Wie pan, co to rolnictwo bagienne? Jest kilka ośrodków uniwersyteckich, które się nim zajmują, na przykład w Greifswaldzie. W warunkach bagiennych można uprawiać wiele roślin, które można wykorzystać do produkcji energii w kotłowniach lub biogazowniach. Albo w budownictwie – z pałki wodnej da się zrobić płyty </a:t>
            </a:r>
            <a:r>
              <a:rPr lang="pl-PL" dirty="0" err="1" smtClean="0"/>
              <a:t>ociepleniowe</a:t>
            </a:r>
            <a:r>
              <a:rPr lang="pl-PL" dirty="0" smtClean="0"/>
              <a:t> o właściwościach cieplnych lepszych niż styropian.</a:t>
            </a:r>
            <a:br>
              <a:rPr lang="pl-PL" dirty="0" smtClean="0"/>
            </a:br>
            <a:r>
              <a:rPr lang="pl-PL" dirty="0" smtClean="0"/>
              <a:t>To się opłaca z jeszcze innego powodu: z osuszania mokradeł dokładamy do emisji dwutlenku węgla jakieś 5 proc. w skali kraju. Dopóki torf jest nasycony wodą, nie rozkłada się, ale jeśli go natlenimy, zaczyna pracować jak kompost. Dlatego przez jakiś czas po osuszeniu jest cennym terenem rolnym – ale ceną jest uwolnienie węgla, który szybko przedostaje się do atmosfery w postaci dwutlenku węgla.</a:t>
            </a:r>
            <a:br>
              <a:rPr lang="pl-PL" dirty="0" smtClean="0"/>
            </a:br>
            <a:r>
              <a:rPr lang="pl-PL" dirty="0" smtClean="0"/>
              <a:t>Rolnictwo bagienne pozwala powstrzymać emisje z odwodnionych torfowisk, odtworzyć torfowiska jako ogromne zbiorniki wody i uruchomić mechanizm wyłapywania azotanów i fosforanów.</a:t>
            </a:r>
            <a:br>
              <a:rPr lang="pl-PL" dirty="0" smtClean="0"/>
            </a:br>
            <a:r>
              <a:rPr lang="pl-PL" dirty="0" smtClean="0"/>
              <a:t>Są takie miejsca w Polsce?</a:t>
            </a:r>
            <a:br>
              <a:rPr lang="pl-PL" dirty="0" smtClean="0"/>
            </a:br>
            <a:r>
              <a:rPr lang="pl-PL" dirty="0" smtClean="0"/>
              <a:t>– Tak, i wcale nie przyrodnicy to robią, tylko przedsiębiorcy. Pod Szczecinem znajduje się Bagno </a:t>
            </a:r>
            <a:r>
              <a:rPr lang="pl-PL" dirty="0" err="1" smtClean="0"/>
              <a:t>Rozwarowskie</a:t>
            </a:r>
            <a:r>
              <a:rPr lang="pl-PL" dirty="0" smtClean="0"/>
              <a:t>, kiedyś zmeliorowane, teraz ponownie nawodnione. Ponad półtora tysiąca hektarów trzciny, wyspecjalizowane maszyny do koszenia, całość idzie do Niemiec i Holandii na pokrycia dachowe. Przy okazji na skrajach powstały cenne siedliska bagienne, a tam osiedliło się kilka par lęgowych wodniczki, naszego najbardziej zagrożonego ptaka wędrownego.</a:t>
            </a:r>
            <a:br>
              <a:rPr lang="pl-PL" dirty="0" smtClean="0"/>
            </a:br>
            <a:r>
              <a:rPr lang="pl-PL" dirty="0" smtClean="0"/>
              <a:t>Gospodarka może być przyjazna przyrodzie. U nas o taki model trudno o tyle, że mamy rozdrobnienie własnościowe, wąskie działki rolne biegną w poprzek do rzeki, co utrudnia zarządzanie. Ale nie rozumiem, dlaczego można wywłaszczyć grunty pod budowę autostrad, a nie można wykupić gruntów, by odbudować rzeki. Albo dlaczego nie można stworzyć systemu dopłat dla właścicieli gruntów, którzy zgodzą się na utrzymywanie wysokich poziomów wody. Gdyby rolnicy zaczęli za to dostawać pieniądze, tak jak teraz za odłogowanie czy odpowiednie koszenie łąk, na których występuje derkacz...</a:t>
            </a:r>
            <a:br>
              <a:rPr lang="pl-PL" dirty="0" smtClean="0"/>
            </a:br>
            <a:r>
              <a:rPr lang="pl-PL" dirty="0" smtClean="0"/>
              <a:t>Zgadnę: powinniśmy pokochać bobry.</a:t>
            </a:r>
            <a:br>
              <a:rPr lang="pl-PL" dirty="0" smtClean="0"/>
            </a:br>
            <a:r>
              <a:rPr lang="pl-PL" dirty="0" smtClean="0"/>
              <a:t>– Tak. Bo są w stanie skutecznie zatrzymać wodę, odtwarzają mokradła. W dodatku za darmo, nie potrzebują projektów i pozwoleń. A żeby zbudować zastawkę na rowie, trzeba przejść procedurę administracyjną porównywalną z budową mostu.</a:t>
            </a:r>
            <a:br>
              <a:rPr lang="pl-PL" dirty="0" smtClean="0"/>
            </a:br>
            <a:r>
              <a:rPr lang="pl-PL" dirty="0" smtClean="0"/>
              <a:t>A minister Ardanowski zapowiada, że wyjmie je spod ochrony i wpisze na listę zwierząt jadalnych.</a:t>
            </a:r>
            <a:br>
              <a:rPr lang="pl-PL" dirty="0" smtClean="0"/>
            </a:br>
            <a:r>
              <a:rPr lang="pl-PL" dirty="0" smtClean="0"/>
              <a:t>– Do pewnego momentu świadomość roli bobrów rosła. Teraz widzę regres. Rozwala się tamy, nieraz przy wsparciu lokalnych decydentów, administracji, spółek wodnych, gmin. Bobry są uważane za szkodniki, bo ścinają drzewa. Ale drzewa nad rzeką są częścią ekosystemu, a rumosz drzewny to naturalna część rzeczki!</a:t>
            </a:r>
            <a:br>
              <a:rPr lang="pl-PL" dirty="0" smtClean="0"/>
            </a:br>
            <a:r>
              <a:rPr lang="pl-PL" dirty="0" smtClean="0"/>
              <a:t>Jedne z najlepszych projektów odtwarzających naturalne rzeki w Niemczech i Austrii polegają na wrzucaniu martwego drewna do rzeki. Dużo pni, chlup, i tyle. Nie trzeba betonu, zastawek. Drewno tworzy małe kaskady, </a:t>
            </a:r>
            <a:r>
              <a:rPr lang="pl-PL" dirty="0" err="1" smtClean="0"/>
              <a:t>plosa</a:t>
            </a:r>
            <a:r>
              <a:rPr lang="pl-PL" dirty="0" smtClean="0"/>
              <a:t> i bystrza, znakomicie urozmaica krajobraz, spowalnia spływ. To decyduje o strukturze rzek nizinnych.</a:t>
            </a:r>
            <a:br>
              <a:rPr lang="pl-PL" dirty="0" smtClean="0"/>
            </a:br>
            <a:r>
              <a:rPr lang="pl-PL" dirty="0" smtClean="0"/>
              <a:t>Mówi pan: zatkać rowy melioracyjne. A może przekonywać do powolnego procesu, który nie wywoła protestów?</a:t>
            </a:r>
            <a:br>
              <a:rPr lang="pl-PL" dirty="0" smtClean="0"/>
            </a:br>
            <a:r>
              <a:rPr lang="pl-PL" dirty="0" smtClean="0"/>
              <a:t>– Ale nie mamy czasu na czekanie. Odtworzenie mokradeł i rzek to adaptacja do zmian klimatu taka sama jak rezygnacja z paliw kopalnych czy słomek do napojów. Róbmy to, póki jeszcze nas na to stać.</a:t>
            </a:r>
            <a:br>
              <a:rPr lang="pl-PL" dirty="0" smtClean="0"/>
            </a:br>
            <a:r>
              <a:rPr lang="pl-PL" dirty="0" smtClean="0"/>
              <a:t>Jeśli chodzi o dawne tereny bagienne, trzeba powstrzymać przepływ w rowach melioracyjnych – w grę wchodzą zastawki drewniane czy betonowe – albo zasypać. W przypadku rzek oczywiście nie wszędzie da się wrócić do stanu „sprzed”. Nie wyobrażam sobie, że w Węgierskiej Górce rozbijemy betonowe koryto. Ale poza miejscowościami przywróćmy naturalność. Rzeki górskie łatwo się </a:t>
            </a:r>
            <a:r>
              <a:rPr lang="pl-PL" dirty="0" err="1" smtClean="0"/>
              <a:t>renaturyzują</a:t>
            </a:r>
            <a:r>
              <a:rPr lang="pl-PL" dirty="0" smtClean="0"/>
              <a:t> i jeśli uwolnimy je od betonowych jazów, wystarczy niewielka przeszkoda w nurcie i koryto zmieni bieg, stworzą się aluwia i bystrza.</a:t>
            </a:r>
            <a:br>
              <a:rPr lang="pl-PL" dirty="0" smtClean="0"/>
            </a:br>
            <a:r>
              <a:rPr lang="pl-PL" dirty="0" smtClean="0"/>
              <a:t>Ale rzeki nizinne same się nie </a:t>
            </a:r>
            <a:r>
              <a:rPr lang="pl-PL" dirty="0" err="1" smtClean="0"/>
              <a:t>zrenaturyzują</a:t>
            </a:r>
            <a:r>
              <a:rPr lang="pl-PL" dirty="0" smtClean="0"/>
              <a:t>, to zbyt powolny proces. Można wykopać koryto od nowa po dawnym śladzie. Tak robią Duńczycy, którzy za wielkie pieniądze przeprowadzili kilkadziesiąt projektów. Wykupywali grunty, płacili wysokie rekompensaty dla rolników, żeby zmniejszyć transport azotanów i fosforanów do morza.</a:t>
            </a:r>
            <a:br>
              <a:rPr lang="pl-PL" dirty="0" smtClean="0"/>
            </a:br>
            <a:r>
              <a:rPr lang="pl-PL" dirty="0" smtClean="0"/>
              <a:t>A wie pan, kto okazał się głównym sprzymierzeńcem? Wędkarze, bo odzyskali pstrągi, łososie, trocie. Duńskie rzeki znowu meandrują. Choć inwentaryzowałem je w ubiegłym roku i przywrócone nadrzeczne łąki wciąż są bardzo ubogie gatunkowo. 200 lat prac osuszających zrobiło swoje. Nam byłoby znacznie łatwiej, bo takiej skali zniszczeń jeszcze nie osiągnęliśmy.</a:t>
            </a:r>
            <a:br>
              <a:rPr lang="pl-PL" dirty="0" smtClean="0"/>
            </a:br>
            <a:r>
              <a:rPr lang="pl-PL" dirty="0" smtClean="0"/>
              <a:t>Można też odzyskiwać tereny zalewowe. W Niemczech miały miejsce przesiedlenia, w Holandii widziałem domy przesuwane na rolkach. Nad Renem głównym celem była ochrona przeciwpowodziowa. Zdecydowano się oddać jak najwięcej przestrzeni rzece, żeby miała gdzie się rozlać.</a:t>
            </a:r>
            <a:br>
              <a:rPr lang="pl-PL" dirty="0" smtClean="0"/>
            </a:br>
            <a:r>
              <a:rPr lang="pl-PL" dirty="0" smtClean="0"/>
              <a:t>No i nasz wschodni sąsiad: decyzją Łukaszenki nawodniono tysiące hektarów graniczących z Puszczą Białowieską, żeby powstrzymać degradację torfu i zaoszczędzić na opłatach za emisję dwutlenku węgla.</a:t>
            </a:r>
            <a:br>
              <a:rPr lang="pl-PL" dirty="0" smtClean="0"/>
            </a:br>
            <a:r>
              <a:rPr lang="pl-PL" dirty="0" smtClean="0"/>
              <a:t>A u nas?</a:t>
            </a:r>
            <a:br>
              <a:rPr lang="pl-PL" dirty="0" smtClean="0"/>
            </a:br>
            <a:r>
              <a:rPr lang="pl-PL" dirty="0" smtClean="0"/>
              <a:t>– Miejscami beton zaczyna się kruszyć. Lokalnym działaczom udało się usunąć betonowe przeszkody na dopływach Parsęty na Pomorzu czy w rzece Biała Tarnowska w Małopolsce. Ale restytucja bagien to wciąż domena niewielkich projektów w parkach narodowych czy rezerwatach.</a:t>
            </a:r>
            <a:br>
              <a:rPr lang="pl-PL" dirty="0" smtClean="0"/>
            </a:br>
            <a:r>
              <a:rPr lang="pl-PL" dirty="0" smtClean="0"/>
              <a:t>Skala jest zdecydowanie za mała również dlatego, że nie mamy instrumentów prawnych. Prawo wodne liczy 400 stron i mimo że jestem sprawą żywotnie zainteresowany, nie dałem rady tej ustawy w całości przeczytać. No i jest w niej dla każdego coś miłego, pozwala zmienić system rzek w wodne autostrady i pozwala je </a:t>
            </a:r>
            <a:r>
              <a:rPr lang="pl-PL" dirty="0" err="1" smtClean="0"/>
              <a:t>zrenaturyzować</a:t>
            </a:r>
            <a:r>
              <a:rPr lang="pl-PL" dirty="0" smtClean="0"/>
              <a:t>.</a:t>
            </a:r>
            <a:br>
              <a:rPr lang="pl-PL" dirty="0" smtClean="0"/>
            </a:br>
            <a:r>
              <a:rPr lang="pl-PL" dirty="0" smtClean="0"/>
              <a:t>Podobały mi się Plany Zapobiegania Ryzyku Powodziowemu opracowane w latach 2008-15 – po raz pierwszy utrudniono budowę na terenach zalewowych, chyba że inwestor przystosuje budynki do powodzi. Ale te zapisy cofnął Sejm w 2016 r.</a:t>
            </a:r>
            <a:br>
              <a:rPr lang="pl-PL" dirty="0" smtClean="0"/>
            </a:br>
            <a:r>
              <a:rPr lang="pl-PL" dirty="0" smtClean="0"/>
              <a:t>Ciągle mówimy o pejzażu, krajobrazie, rolnikach. Miasta są gotowe na susze i powodzie?</a:t>
            </a:r>
            <a:br>
              <a:rPr lang="pl-PL" dirty="0" smtClean="0"/>
            </a:br>
            <a:r>
              <a:rPr lang="pl-PL" dirty="0" smtClean="0"/>
              <a:t>– Wszystko wiemy, tylko nie łączymy faktów. Nie od dziś wiadomo, że z planowaniem zabudowy jest u nas krucho. Im więcej uszczelnionych nawierzchni, asfaltu, kostki, ogromnych dachów, tym większa kumulacja wody po deszczach. Widzę sygnały poprawy, bo powstają zielone dachy czy ażurowe nawierzchnie zamiast asfaltu na parkingach, ale wciąż więcej psujemy, niż naprawiamy.</a:t>
            </a:r>
            <a:br>
              <a:rPr lang="pl-PL" dirty="0" smtClean="0"/>
            </a:br>
            <a:r>
              <a:rPr lang="pl-PL" dirty="0" smtClean="0"/>
              <a:t>Patrzę na mapę demograficzną Polski i widzę, że z dekady na dekadę, szczególnie na wschodzie, rośnie połać terenów, z których wyprowadzają się ludzie. Może tam trzeba rozpocząć walkę o naturalne rzeki, bagna?</a:t>
            </a:r>
            <a:br>
              <a:rPr lang="pl-PL" dirty="0" smtClean="0"/>
            </a:br>
            <a:r>
              <a:rPr lang="pl-PL" dirty="0" smtClean="0"/>
              <a:t>– Ludzi jest mniej, ale rozrasta się rolnictwo. Niewielkie gospodarstwa zastępują potężne monokultury. Ta presja rośnie i będzie rosnąć, bo wraz ze wzrostem temperatur i pustynnieniem południe Europy i północna Afryka zaczną przenosić produkcję do nas. Niektórzy się cieszą, że wreszcie będzie winorośl czy kukurydza z prawdziwego zdarzenia. Tyle że wraz z nimi przyjdzie jeszcze większa susza.</a:t>
            </a:r>
            <a:br>
              <a:rPr lang="pl-PL" dirty="0" smtClean="0"/>
            </a:br>
            <a:r>
              <a:rPr lang="pl-PL" dirty="0" smtClean="0"/>
              <a:t>Każda piędź ziemi stanie się bezcenna i już nie będzie mowy, żeby nawodnić osuszone bagna.</a:t>
            </a:r>
            <a:br>
              <a:rPr lang="pl-PL" dirty="0" smtClean="0"/>
            </a:br>
            <a:r>
              <a:rPr lang="pl-PL" dirty="0" smtClean="0"/>
              <a:t>– A intensywne rolnictwo spowoduje dalsze odwodnienia, które spowodują jeszcze głębszą suszę. Dlatego potrzebujemy już teraz koalicji do walki o rzeki, środowiska nadrzeczne, która przekona ludzi, że rzeka służy wszystkim, nie tylko rolnikom czy meliorantom.</a:t>
            </a:r>
            <a:br>
              <a:rPr lang="pl-PL" dirty="0" smtClean="0"/>
            </a:br>
            <a:r>
              <a:rPr lang="pl-PL" dirty="0" smtClean="0"/>
              <a:t>Polski krajobraz ma podcięte żyły, ale jeszcze możemy go reanimować.</a:t>
            </a:r>
            <a:endParaRPr lang="pl-PL" dirty="0"/>
          </a:p>
        </p:txBody>
      </p:sp>
      <p:sp>
        <p:nvSpPr>
          <p:cNvPr id="4" name="Symbol zastępczy numeru slajdu 3"/>
          <p:cNvSpPr>
            <a:spLocks noGrp="1"/>
          </p:cNvSpPr>
          <p:nvPr>
            <p:ph type="sldNum" sz="quarter" idx="10"/>
          </p:nvPr>
        </p:nvSpPr>
        <p:spPr/>
        <p:txBody>
          <a:bodyPr/>
          <a:lstStyle/>
          <a:p>
            <a:pPr>
              <a:defRPr/>
            </a:pPr>
            <a:fld id="{090D2C67-2823-426F-B7F4-5BD8E7892993}" type="slidenum">
              <a:rPr lang="pl-PL" smtClean="0"/>
              <a:pPr>
                <a:defRPr/>
              </a:pPr>
              <a:t>12</a:t>
            </a:fld>
            <a:endParaRPr lang="pl-PL"/>
          </a:p>
        </p:txBody>
      </p:sp>
    </p:spTree>
    <p:extLst>
      <p:ext uri="{BB962C8B-B14F-4D97-AF65-F5344CB8AC3E}">
        <p14:creationId xmlns:p14="http://schemas.microsoft.com/office/powerpoint/2010/main" xmlns="" val="2061164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ymbol zastępczy obrazu slajdu 1"/>
          <p:cNvSpPr>
            <a:spLocks noGrp="1" noRot="1" noChangeAspect="1" noTextEdit="1"/>
          </p:cNvSpPr>
          <p:nvPr>
            <p:ph type="sldImg"/>
          </p:nvPr>
        </p:nvSpPr>
        <p:spPr>
          <a:ln/>
        </p:spPr>
      </p:sp>
      <p:sp>
        <p:nvSpPr>
          <p:cNvPr id="3" name="Symbol zastępczy notatek 2"/>
          <p:cNvSpPr>
            <a:spLocks noGrp="1"/>
          </p:cNvSpPr>
          <p:nvPr>
            <p:ph type="body" idx="1"/>
          </p:nvPr>
        </p:nvSpPr>
        <p:spPr/>
        <p:txBody>
          <a:bodyPr>
            <a:normAutofit fontScale="70000" lnSpcReduction="20000"/>
          </a:bodyPr>
          <a:lstStyle/>
          <a:p>
            <a:pPr>
              <a:lnSpc>
                <a:spcPct val="90000"/>
              </a:lnSpc>
              <a:defRPr/>
            </a:pPr>
            <a:r>
              <a:rPr lang="en-US" sz="2400" dirty="0" smtClean="0">
                <a:solidFill>
                  <a:schemeClr val="bg2"/>
                </a:solidFill>
              </a:rPr>
              <a:t>Central America increased cotton production </a:t>
            </a:r>
            <a:r>
              <a:rPr lang="en-US" sz="2000" dirty="0" smtClean="0">
                <a:solidFill>
                  <a:schemeClr val="bg2"/>
                </a:solidFill>
              </a:rPr>
              <a:t>between 1945-1970</a:t>
            </a:r>
          </a:p>
          <a:p>
            <a:pPr>
              <a:lnSpc>
                <a:spcPct val="90000"/>
              </a:lnSpc>
              <a:defRPr/>
            </a:pPr>
            <a:r>
              <a:rPr lang="en-US" sz="2400" dirty="0" smtClean="0">
                <a:solidFill>
                  <a:schemeClr val="bg2"/>
                </a:solidFill>
              </a:rPr>
              <a:t>Boom displaced small scale food producers </a:t>
            </a:r>
            <a:r>
              <a:rPr lang="pl-PL" sz="2400" dirty="0" smtClean="0">
                <a:solidFill>
                  <a:schemeClr val="bg2"/>
                </a:solidFill>
              </a:rPr>
              <a:t>-&gt; </a:t>
            </a:r>
            <a:r>
              <a:rPr lang="en-US" sz="2000" dirty="0" smtClean="0">
                <a:solidFill>
                  <a:schemeClr val="bg2"/>
                </a:solidFill>
              </a:rPr>
              <a:t>resulting in unrest, violence</a:t>
            </a:r>
          </a:p>
          <a:p>
            <a:pPr>
              <a:lnSpc>
                <a:spcPct val="90000"/>
              </a:lnSpc>
              <a:defRPr/>
            </a:pPr>
            <a:r>
              <a:rPr lang="en-US" sz="2400" dirty="0" smtClean="0">
                <a:solidFill>
                  <a:schemeClr val="bg2"/>
                </a:solidFill>
              </a:rPr>
              <a:t>Boom made possible by pesticide spraying for Boll Weevil</a:t>
            </a:r>
          </a:p>
          <a:p>
            <a:pPr>
              <a:lnSpc>
                <a:spcPct val="90000"/>
              </a:lnSpc>
              <a:defRPr/>
            </a:pPr>
            <a:r>
              <a:rPr lang="en-US" sz="2400" dirty="0" smtClean="0">
                <a:solidFill>
                  <a:schemeClr val="bg2"/>
                </a:solidFill>
              </a:rPr>
              <a:t>At first, sprayed only few times/season</a:t>
            </a:r>
          </a:p>
          <a:p>
            <a:pPr>
              <a:lnSpc>
                <a:spcPct val="90000"/>
              </a:lnSpc>
              <a:defRPr/>
            </a:pPr>
            <a:r>
              <a:rPr lang="en-US" sz="2400" dirty="0" smtClean="0">
                <a:solidFill>
                  <a:schemeClr val="bg2"/>
                </a:solidFill>
              </a:rPr>
              <a:t>Insects develop resistance to insecticide</a:t>
            </a:r>
            <a:r>
              <a:rPr lang="pl-PL" sz="2400" dirty="0" smtClean="0">
                <a:solidFill>
                  <a:schemeClr val="bg2"/>
                </a:solidFill>
              </a:rPr>
              <a:t> -&gt; </a:t>
            </a:r>
            <a:r>
              <a:rPr lang="en-US" sz="2000" dirty="0" smtClean="0">
                <a:solidFill>
                  <a:schemeClr val="bg2"/>
                </a:solidFill>
              </a:rPr>
              <a:t>Requires spraying more</a:t>
            </a:r>
            <a:endParaRPr lang="pl-PL" sz="2000" dirty="0" smtClean="0">
              <a:solidFill>
                <a:schemeClr val="bg2"/>
              </a:solidFill>
            </a:endParaRPr>
          </a:p>
          <a:p>
            <a:pPr>
              <a:lnSpc>
                <a:spcPct val="90000"/>
              </a:lnSpc>
              <a:defRPr/>
            </a:pPr>
            <a:r>
              <a:rPr lang="en-US" sz="2400" dirty="0" smtClean="0">
                <a:solidFill>
                  <a:schemeClr val="bg2"/>
                </a:solidFill>
              </a:rPr>
              <a:t>By mid-1960s were spraying 10 times/season</a:t>
            </a:r>
          </a:p>
          <a:p>
            <a:pPr>
              <a:lnSpc>
                <a:spcPct val="90000"/>
              </a:lnSpc>
              <a:defRPr/>
            </a:pPr>
            <a:r>
              <a:rPr lang="en-US" sz="2400" dirty="0" smtClean="0">
                <a:solidFill>
                  <a:schemeClr val="bg2"/>
                </a:solidFill>
              </a:rPr>
              <a:t>Pesticides killed natural insect predators</a:t>
            </a:r>
          </a:p>
          <a:p>
            <a:pPr>
              <a:lnSpc>
                <a:spcPct val="90000"/>
              </a:lnSpc>
              <a:defRPr/>
            </a:pPr>
            <a:r>
              <a:rPr lang="en-US" sz="2400" dirty="0" smtClean="0">
                <a:solidFill>
                  <a:schemeClr val="bg2"/>
                </a:solidFill>
              </a:rPr>
              <a:t>Eventually spraying 40 times/season</a:t>
            </a:r>
            <a:r>
              <a:rPr lang="pl-PL" sz="2400" dirty="0" smtClean="0">
                <a:solidFill>
                  <a:schemeClr val="bg2"/>
                </a:solidFill>
              </a:rPr>
              <a:t> </a:t>
            </a:r>
            <a:r>
              <a:rPr lang="en-US" sz="2000" dirty="0" smtClean="0">
                <a:solidFill>
                  <a:schemeClr val="bg2"/>
                </a:solidFill>
              </a:rPr>
              <a:t>costing 50% of production</a:t>
            </a:r>
          </a:p>
          <a:p>
            <a:pPr>
              <a:lnSpc>
                <a:spcPct val="90000"/>
              </a:lnSpc>
              <a:defRPr/>
            </a:pPr>
            <a:r>
              <a:rPr lang="en-US" sz="2400" dirty="0" smtClean="0">
                <a:solidFill>
                  <a:schemeClr val="bg2"/>
                </a:solidFill>
              </a:rPr>
              <a:t>Cost too high, leading to Bust</a:t>
            </a:r>
          </a:p>
          <a:p>
            <a:pPr>
              <a:lnSpc>
                <a:spcPct val="90000"/>
              </a:lnSpc>
              <a:defRPr/>
            </a:pPr>
            <a:r>
              <a:rPr lang="en-US" sz="2400" dirty="0" smtClean="0">
                <a:solidFill>
                  <a:schemeClr val="bg2"/>
                </a:solidFill>
              </a:rPr>
              <a:t>Now wasted, eroded soils</a:t>
            </a:r>
            <a:r>
              <a:rPr lang="pl-PL" sz="2400" dirty="0" smtClean="0">
                <a:solidFill>
                  <a:schemeClr val="bg2"/>
                </a:solidFill>
              </a:rPr>
              <a:t> -&gt; </a:t>
            </a:r>
            <a:r>
              <a:rPr lang="en-US" sz="2000" dirty="0" smtClean="0">
                <a:solidFill>
                  <a:schemeClr val="bg2"/>
                </a:solidFill>
              </a:rPr>
              <a:t>ghost towns</a:t>
            </a:r>
          </a:p>
          <a:p>
            <a:pPr>
              <a:lnSpc>
                <a:spcPct val="90000"/>
              </a:lnSpc>
              <a:defRPr/>
            </a:pPr>
            <a:r>
              <a:rPr lang="en-US" sz="2400" dirty="0" smtClean="0">
                <a:solidFill>
                  <a:schemeClr val="bg2"/>
                </a:solidFill>
              </a:rPr>
              <a:t>Cotton boom- bust increased hunger</a:t>
            </a:r>
            <a:r>
              <a:rPr lang="pl-PL" sz="2400" dirty="0" smtClean="0">
                <a:solidFill>
                  <a:schemeClr val="bg2"/>
                </a:solidFill>
              </a:rPr>
              <a:t>, </a:t>
            </a:r>
            <a:r>
              <a:rPr lang="en-US" sz="2000" dirty="0" smtClean="0">
                <a:solidFill>
                  <a:schemeClr val="bg2"/>
                </a:solidFill>
              </a:rPr>
              <a:t>left economic ruin</a:t>
            </a:r>
            <a:r>
              <a:rPr lang="pl-PL" sz="2000" dirty="0" smtClean="0">
                <a:solidFill>
                  <a:schemeClr val="bg2"/>
                </a:solidFill>
              </a:rPr>
              <a:t>, </a:t>
            </a:r>
            <a:r>
              <a:rPr lang="en-US" sz="2000" dirty="0" smtClean="0">
                <a:solidFill>
                  <a:schemeClr val="bg2"/>
                </a:solidFill>
              </a:rPr>
              <a:t>environmental devastation</a:t>
            </a:r>
          </a:p>
        </p:txBody>
      </p:sp>
      <p:sp>
        <p:nvSpPr>
          <p:cNvPr id="72708" name="Symbol zastępczy numeru slajd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30CF6B-55CA-43F0-8474-8014B5B351E4}" type="slidenum">
              <a:rPr lang="pl-PL" altLang="pl-PL"/>
              <a:pPr eaLnBrk="1" hangingPunct="1"/>
              <a:t>13</a:t>
            </a:fld>
            <a:endParaRPr lang="pl-PL" altLang="pl-PL"/>
          </a:p>
        </p:txBody>
      </p:sp>
    </p:spTree>
    <p:extLst>
      <p:ext uri="{BB962C8B-B14F-4D97-AF65-F5344CB8AC3E}">
        <p14:creationId xmlns:p14="http://schemas.microsoft.com/office/powerpoint/2010/main" xmlns="" val="2649051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Aktualne wezbrania na wielu rzekach w południowej Polsce to dobry moment, żeby przypomnieć, dlaczego w ochronie przeciwpowodziowej powinniśmy porzucić pomysły z XIX wieku.</a:t>
            </a:r>
          </a:p>
          <a:p>
            <a:r>
              <a:rPr lang="pl-PL" dirty="0" smtClean="0"/>
              <a:t>Widoczne tutaj miejsce to rzeka Łęg w Jamnicy (pow. tarnobrzeski). Na przełomie XIX i XX wieku wybudowano tu wały przeciwpowodziowe. Zamysł był taki, żeby uzyskać maksymalnie dużo ziemi pod uprawy. Po stu latach rolnictwo w dolinie Łęgu ogranicza się w zasadzie do koszenia łąk. Rozrosły się za to okoliczne miejscowości, miejscami mocno zbliżając się do wałów. Same wały pozostały jednak w tym samym miejscu.</a:t>
            </a:r>
          </a:p>
          <a:p>
            <a:r>
              <a:rPr lang="pl-PL" dirty="0" smtClean="0"/>
              <a:t>Ograniczona wałami dolina wypełnia się osadami i jej dno jest już położone nieco wyżej niż dno doliny za wałami. Oczywiście można podwyższać wały i wierzyć, że wytrzymają wezbranie - historia pokazuje jednak, jak złudna jest to wiara.</a:t>
            </a:r>
          </a:p>
          <a:p>
            <a:endParaRPr lang="pl-PL" dirty="0"/>
          </a:p>
        </p:txBody>
      </p:sp>
      <p:sp>
        <p:nvSpPr>
          <p:cNvPr id="4" name="Symbol zastępczy numeru slajdu 3"/>
          <p:cNvSpPr>
            <a:spLocks noGrp="1"/>
          </p:cNvSpPr>
          <p:nvPr>
            <p:ph type="sldNum" sz="quarter" idx="10"/>
          </p:nvPr>
        </p:nvSpPr>
        <p:spPr/>
        <p:txBody>
          <a:bodyPr/>
          <a:lstStyle/>
          <a:p>
            <a:fld id="{C2E6BB20-FC24-4DBE-9BD4-645E15D125DC}" type="slidenum">
              <a:rPr lang="pl-PL" smtClean="0"/>
              <a:pPr/>
              <a:t>14</a:t>
            </a:fld>
            <a:endParaRPr lang="pl-PL"/>
          </a:p>
        </p:txBody>
      </p:sp>
    </p:spTree>
    <p:extLst>
      <p:ext uri="{BB962C8B-B14F-4D97-AF65-F5344CB8AC3E}">
        <p14:creationId xmlns:p14="http://schemas.microsoft.com/office/powerpoint/2010/main" xmlns="" val="3404880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mtClean="0"/>
              <a:t>https://www.eea.europa.eu/data-and-maps/figures/development-of-oxygen-depletion-in</a:t>
            </a:r>
            <a:endParaRPr lang="pl-PL"/>
          </a:p>
        </p:txBody>
      </p:sp>
      <p:sp>
        <p:nvSpPr>
          <p:cNvPr id="4" name="Symbol zastępczy numeru slajdu 3"/>
          <p:cNvSpPr>
            <a:spLocks noGrp="1"/>
          </p:cNvSpPr>
          <p:nvPr>
            <p:ph type="sldNum" sz="quarter" idx="10"/>
          </p:nvPr>
        </p:nvSpPr>
        <p:spPr/>
        <p:txBody>
          <a:bodyPr/>
          <a:lstStyle/>
          <a:p>
            <a:pPr>
              <a:defRPr/>
            </a:pPr>
            <a:fld id="{090D2C67-2823-426F-B7F4-5BD8E7892993}" type="slidenum">
              <a:rPr lang="pl-PL" smtClean="0"/>
              <a:pPr>
                <a:defRPr/>
              </a:pPr>
              <a:t>16</a:t>
            </a:fld>
            <a:endParaRPr lang="pl-PL"/>
          </a:p>
        </p:txBody>
      </p:sp>
    </p:spTree>
    <p:extLst>
      <p:ext uri="{BB962C8B-B14F-4D97-AF65-F5344CB8AC3E}">
        <p14:creationId xmlns:p14="http://schemas.microsoft.com/office/powerpoint/2010/main" xmlns="" val="4127651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ymbol zastępczy obrazu slajdu 1"/>
          <p:cNvSpPr>
            <a:spLocks noGrp="1" noRot="1" noChangeAspect="1" noTextEdit="1"/>
          </p:cNvSpPr>
          <p:nvPr>
            <p:ph type="sldImg"/>
          </p:nvPr>
        </p:nvSpPr>
        <p:spPr>
          <a:ln/>
        </p:spPr>
      </p:sp>
      <p:sp>
        <p:nvSpPr>
          <p:cNvPr id="83971" name="Symbol zastępczy notatek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pl-PL" altLang="pl-PL" smtClean="0">
                <a:latin typeface="Arial" panose="020B0604020202020204" pitchFamily="34" charset="0"/>
              </a:rPr>
              <a:t>Zmiany klimat to coś normalnego. Bywało ZNACZNIE zimniej. I ZNACZNIE cieplej.</a:t>
            </a:r>
          </a:p>
          <a:p>
            <a:r>
              <a:rPr lang="pl-PL" altLang="pl-PL" smtClean="0">
                <a:latin typeface="Arial" panose="020B0604020202020204" pitchFamily="34" charset="0"/>
              </a:rPr>
              <a:t>Ale ostatnio dzieje się coś „dziwnego”.</a:t>
            </a:r>
          </a:p>
          <a:p>
            <a:r>
              <a:rPr lang="pl-PL" altLang="pl-PL" smtClean="0">
                <a:latin typeface="Arial" panose="020B0604020202020204" pitchFamily="34" charset="0"/>
              </a:rPr>
              <a:t>Przyczyna – cykle orbitalne. Od 8000 lat średnia temperatura powierzchni Ziemi spadła o 0,8C. Odrobiliśmy ten spadek w ostatnim stuleciu.</a:t>
            </a:r>
          </a:p>
          <a:p>
            <a:r>
              <a:rPr lang="pl-PL" altLang="pl-PL" smtClean="0">
                <a:latin typeface="Arial" panose="020B0604020202020204" pitchFamily="34" charset="0"/>
              </a:rPr>
              <a:t>http://naukaoklimacie.pl/fakty-i-mity/mit-klimat-zmienial-sie-juz-wczesniej-dzis-jest-tak-samo-1?t=2</a:t>
            </a:r>
          </a:p>
        </p:txBody>
      </p:sp>
      <p:sp>
        <p:nvSpPr>
          <p:cNvPr id="83972" name="Symbol zastępczy numeru slajd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639F68-E650-44D4-AC72-FE7CAF830820}" type="slidenum">
              <a:rPr lang="pl-PL" altLang="pl-PL" smtClean="0"/>
              <a:pPr>
                <a:spcBef>
                  <a:spcPct val="0"/>
                </a:spcBef>
              </a:pPr>
              <a:t>19</a:t>
            </a:fld>
            <a:endParaRPr lang="pl-PL" altLang="pl-PL" smtClean="0"/>
          </a:p>
        </p:txBody>
      </p:sp>
    </p:spTree>
    <p:extLst>
      <p:ext uri="{BB962C8B-B14F-4D97-AF65-F5344CB8AC3E}">
        <p14:creationId xmlns:p14="http://schemas.microsoft.com/office/powerpoint/2010/main" xmlns="" val="518198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77050" y="47625"/>
            <a:ext cx="2087563" cy="6477000"/>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611188" y="47625"/>
            <a:ext cx="6113462" cy="64770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11188" y="47625"/>
            <a:ext cx="8335962" cy="504825"/>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976313" y="1600200"/>
            <a:ext cx="3917950" cy="49244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046663" y="1600200"/>
            <a:ext cx="3917950" cy="49244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611188" y="47625"/>
            <a:ext cx="8335962" cy="504825"/>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976313" y="1600200"/>
            <a:ext cx="3917950" cy="49244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5046663" y="1600200"/>
            <a:ext cx="3917950" cy="238601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zawartości 4"/>
          <p:cNvSpPr>
            <a:spLocks noGrp="1"/>
          </p:cNvSpPr>
          <p:nvPr>
            <p:ph sz="quarter" idx="3"/>
          </p:nvPr>
        </p:nvSpPr>
        <p:spPr>
          <a:xfrm>
            <a:off x="5046663" y="4138613"/>
            <a:ext cx="3917950" cy="238601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ytuł i diagram lub schemat organizacyjny">
    <p:spTree>
      <p:nvGrpSpPr>
        <p:cNvPr id="1" name=""/>
        <p:cNvGrpSpPr/>
        <p:nvPr/>
      </p:nvGrpSpPr>
      <p:grpSpPr>
        <a:xfrm>
          <a:off x="0" y="0"/>
          <a:ext cx="0" cy="0"/>
          <a:chOff x="0" y="0"/>
          <a:chExt cx="0" cy="0"/>
        </a:xfrm>
      </p:grpSpPr>
      <p:sp>
        <p:nvSpPr>
          <p:cNvPr id="2" name="Tytuł 1"/>
          <p:cNvSpPr>
            <a:spLocks noGrp="1"/>
          </p:cNvSpPr>
          <p:nvPr>
            <p:ph type="title"/>
          </p:nvPr>
        </p:nvSpPr>
        <p:spPr>
          <a:xfrm>
            <a:off x="611188" y="47625"/>
            <a:ext cx="8335962" cy="504825"/>
          </a:xfrm>
        </p:spPr>
        <p:txBody>
          <a:bodyPr/>
          <a:lstStyle/>
          <a:p>
            <a:r>
              <a:rPr lang="pl-PL" smtClean="0"/>
              <a:t>Kliknij, aby edytować styl</a:t>
            </a:r>
            <a:endParaRPr lang="pl-PL"/>
          </a:p>
        </p:txBody>
      </p:sp>
      <p:sp>
        <p:nvSpPr>
          <p:cNvPr id="3" name="Symbol zastępczy obiektu SmartArt 2"/>
          <p:cNvSpPr>
            <a:spLocks noGrp="1"/>
          </p:cNvSpPr>
          <p:nvPr>
            <p:ph type="dgm" idx="1"/>
          </p:nvPr>
        </p:nvSpPr>
        <p:spPr>
          <a:xfrm>
            <a:off x="976313" y="1600200"/>
            <a:ext cx="7988300" cy="4924425"/>
          </a:xfrm>
        </p:spPr>
        <p:txBody>
          <a:bodyPr/>
          <a:lstStyle/>
          <a:p>
            <a:pPr lvl="0"/>
            <a:endParaRPr lang="pl-PL" noProof="0" smtClean="0"/>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976313" y="1600200"/>
            <a:ext cx="3917950" cy="492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046663" y="1600200"/>
            <a:ext cx="3917950" cy="492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611188" y="47625"/>
            <a:ext cx="8335962" cy="504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1027" name="Rectangle 6"/>
          <p:cNvSpPr>
            <a:spLocks noGrp="1" noChangeArrowheads="1"/>
          </p:cNvSpPr>
          <p:nvPr>
            <p:ph type="body" idx="1"/>
          </p:nvPr>
        </p:nvSpPr>
        <p:spPr bwMode="auto">
          <a:xfrm>
            <a:off x="976313" y="1600200"/>
            <a:ext cx="7988300" cy="4924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ransition spd="slow"/>
  <p:txStyles>
    <p:titleStyle>
      <a:lvl1pPr algn="ctr" rtl="0" eaLnBrk="0" fontAlgn="base" hangingPunct="0">
        <a:spcBef>
          <a:spcPct val="0"/>
        </a:spcBef>
        <a:spcAft>
          <a:spcPct val="0"/>
        </a:spcAft>
        <a:defRPr sz="2800">
          <a:solidFill>
            <a:srgbClr val="0099FF"/>
          </a:solidFill>
          <a:latin typeface="+mj-lt"/>
          <a:ea typeface="+mj-ea"/>
          <a:cs typeface="+mj-cs"/>
        </a:defRPr>
      </a:lvl1pPr>
      <a:lvl2pPr algn="ctr" rtl="0" eaLnBrk="0" fontAlgn="base" hangingPunct="0">
        <a:spcBef>
          <a:spcPct val="0"/>
        </a:spcBef>
        <a:spcAft>
          <a:spcPct val="0"/>
        </a:spcAft>
        <a:defRPr sz="2800">
          <a:solidFill>
            <a:srgbClr val="0099FF"/>
          </a:solidFill>
          <a:latin typeface="Verdana" pitchFamily="34" charset="0"/>
        </a:defRPr>
      </a:lvl2pPr>
      <a:lvl3pPr algn="ctr" rtl="0" eaLnBrk="0" fontAlgn="base" hangingPunct="0">
        <a:spcBef>
          <a:spcPct val="0"/>
        </a:spcBef>
        <a:spcAft>
          <a:spcPct val="0"/>
        </a:spcAft>
        <a:defRPr sz="2800">
          <a:solidFill>
            <a:srgbClr val="0099FF"/>
          </a:solidFill>
          <a:latin typeface="Verdana" pitchFamily="34" charset="0"/>
        </a:defRPr>
      </a:lvl3pPr>
      <a:lvl4pPr algn="ctr" rtl="0" eaLnBrk="0" fontAlgn="base" hangingPunct="0">
        <a:spcBef>
          <a:spcPct val="0"/>
        </a:spcBef>
        <a:spcAft>
          <a:spcPct val="0"/>
        </a:spcAft>
        <a:defRPr sz="2800">
          <a:solidFill>
            <a:srgbClr val="0099FF"/>
          </a:solidFill>
          <a:latin typeface="Verdana" pitchFamily="34" charset="0"/>
        </a:defRPr>
      </a:lvl4pPr>
      <a:lvl5pPr algn="ctr" rtl="0" eaLnBrk="0" fontAlgn="base" hangingPunct="0">
        <a:spcBef>
          <a:spcPct val="0"/>
        </a:spcBef>
        <a:spcAft>
          <a:spcPct val="0"/>
        </a:spcAft>
        <a:defRPr sz="2800">
          <a:solidFill>
            <a:srgbClr val="0099FF"/>
          </a:solidFill>
          <a:latin typeface="Verdana" pitchFamily="34" charset="0"/>
        </a:defRPr>
      </a:lvl5pPr>
      <a:lvl6pPr marL="457200" algn="ctr" rtl="0" fontAlgn="base">
        <a:spcBef>
          <a:spcPct val="0"/>
        </a:spcBef>
        <a:spcAft>
          <a:spcPct val="0"/>
        </a:spcAft>
        <a:defRPr sz="2800">
          <a:solidFill>
            <a:srgbClr val="0099FF"/>
          </a:solidFill>
          <a:latin typeface="Verdana" pitchFamily="34" charset="0"/>
        </a:defRPr>
      </a:lvl6pPr>
      <a:lvl7pPr marL="914400" algn="ctr" rtl="0" fontAlgn="base">
        <a:spcBef>
          <a:spcPct val="0"/>
        </a:spcBef>
        <a:spcAft>
          <a:spcPct val="0"/>
        </a:spcAft>
        <a:defRPr sz="2800">
          <a:solidFill>
            <a:srgbClr val="0099FF"/>
          </a:solidFill>
          <a:latin typeface="Verdana" pitchFamily="34" charset="0"/>
        </a:defRPr>
      </a:lvl7pPr>
      <a:lvl8pPr marL="1371600" algn="ctr" rtl="0" fontAlgn="base">
        <a:spcBef>
          <a:spcPct val="0"/>
        </a:spcBef>
        <a:spcAft>
          <a:spcPct val="0"/>
        </a:spcAft>
        <a:defRPr sz="2800">
          <a:solidFill>
            <a:srgbClr val="0099FF"/>
          </a:solidFill>
          <a:latin typeface="Verdana" pitchFamily="34" charset="0"/>
        </a:defRPr>
      </a:lvl8pPr>
      <a:lvl9pPr marL="1828800" algn="ctr" rtl="0" fontAlgn="base">
        <a:spcBef>
          <a:spcPct val="0"/>
        </a:spcBef>
        <a:spcAft>
          <a:spcPct val="0"/>
        </a:spcAft>
        <a:defRPr sz="2800">
          <a:solidFill>
            <a:srgbClr val="0099FF"/>
          </a:solidFill>
          <a:latin typeface="Verdan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rgbClr val="FFFF99"/>
          </a:solidFill>
          <a:latin typeface="+mn-lt"/>
          <a:ea typeface="+mn-ea"/>
          <a:cs typeface="+mn-cs"/>
        </a:defRPr>
      </a:lvl1pPr>
      <a:lvl2pPr marL="742950" indent="-285750" algn="l" rtl="0" eaLnBrk="0" fontAlgn="base" hangingPunct="0">
        <a:spcBef>
          <a:spcPct val="20000"/>
        </a:spcBef>
        <a:spcAft>
          <a:spcPct val="0"/>
        </a:spcAft>
        <a:buClr>
          <a:schemeClr val="folHlink"/>
        </a:buClr>
        <a:buSzPct val="70000"/>
        <a:buFont typeface="Wingdings" pitchFamily="2" charset="2"/>
        <a:buChar char="l"/>
        <a:defRPr sz="2800">
          <a:solidFill>
            <a:srgbClr val="FFFF99"/>
          </a:solidFill>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rgbClr val="FFFF99"/>
          </a:solidFill>
          <a:latin typeface="+mn-lt"/>
        </a:defRPr>
      </a:lvl3pPr>
      <a:lvl4pPr marL="1600200" indent="-228600" algn="l" rtl="0" eaLnBrk="0" fontAlgn="base" hangingPunct="0">
        <a:spcBef>
          <a:spcPct val="20000"/>
        </a:spcBef>
        <a:spcAft>
          <a:spcPct val="0"/>
        </a:spcAft>
        <a:buClr>
          <a:schemeClr val="folHlink"/>
        </a:buClr>
        <a:buSzPct val="70000"/>
        <a:buFont typeface="Wingdings" pitchFamily="2" charset="2"/>
        <a:buChar char="l"/>
        <a:defRPr sz="2000">
          <a:solidFill>
            <a:srgbClr val="FFFF99"/>
          </a:solidFill>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rgbClr val="FFFF99"/>
          </a:solidFill>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rgbClr val="FFFF99"/>
          </a:solidFill>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rgbClr val="FFFF99"/>
          </a:solidFill>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rgbClr val="FFFF99"/>
          </a:solidFill>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rgbClr val="FFFF99"/>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Burza%20piaskowa%20pod%20W&#322;oc&#322;awkiem_20190423.mp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twitter.com/JanMencwel/status/1138444632424157188/photo/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1900797"/>
            <a:ext cx="9144000" cy="3056406"/>
          </a:xfrm>
          <a:prstGeom prst="rect">
            <a:avLst/>
          </a:prstGeom>
        </p:spPr>
      </p:pic>
      <p:sp>
        <p:nvSpPr>
          <p:cNvPr id="3" name="Prostokąt 2"/>
          <p:cNvSpPr/>
          <p:nvPr/>
        </p:nvSpPr>
        <p:spPr>
          <a:xfrm>
            <a:off x="7884368" y="1900798"/>
            <a:ext cx="1259632" cy="305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xmlns="" val="8191239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3000"/>
                                        <p:tgtEl>
                                          <p:spTgt spid="3"/>
                                        </p:tgtEl>
                                      </p:cBhvr>
                                    </p:animEffect>
                                    <p:set>
                                      <p:cBhvr>
                                        <p:cTn id="7"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0" y="763179"/>
            <a:ext cx="9144000" cy="5331641"/>
          </a:xfrm>
          <a:prstGeom prst="rect">
            <a:avLst/>
          </a:prstGeom>
        </p:spPr>
      </p:pic>
    </p:spTree>
    <p:extLst>
      <p:ext uri="{BB962C8B-B14F-4D97-AF65-F5344CB8AC3E}">
        <p14:creationId xmlns:p14="http://schemas.microsoft.com/office/powerpoint/2010/main" xmlns="" val="213247490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xmlns="" val="317728407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1" y="14858"/>
            <a:ext cx="9120263" cy="6843142"/>
          </a:xfrm>
          <a:prstGeom prst="rect">
            <a:avLst/>
          </a:prstGeom>
          <a:noFill/>
          <a:ln>
            <a:noFill/>
          </a:ln>
        </p:spPr>
      </p:pic>
      <p:sp>
        <p:nvSpPr>
          <p:cNvPr id="2" name="pole tekstowe 1"/>
          <p:cNvSpPr txBox="1"/>
          <p:nvPr/>
        </p:nvSpPr>
        <p:spPr>
          <a:xfrm>
            <a:off x="-30144" y="6538908"/>
            <a:ext cx="1338828" cy="369332"/>
          </a:xfrm>
          <a:prstGeom prst="rect">
            <a:avLst/>
          </a:prstGeom>
          <a:noFill/>
        </p:spPr>
        <p:txBody>
          <a:bodyPr wrap="none" rtlCol="0">
            <a:spAutoFit/>
          </a:bodyPr>
          <a:lstStyle/>
          <a:p>
            <a:r>
              <a:rPr lang="pl-PL" dirty="0" smtClean="0"/>
              <a:t>23.04.2019</a:t>
            </a:r>
            <a:endParaRPr lang="pl-PL" dirty="0"/>
          </a:p>
        </p:txBody>
      </p:sp>
      <p:pic>
        <p:nvPicPr>
          <p:cNvPr id="4" name="Picture 7">
            <a:hlinkClick r:id="rId4" action="ppaction://hlinkfile"/>
          </p:cNvPr>
          <p:cNvPicPr>
            <a:picLocks noChangeAspect="1" noChangeArrowheads="1"/>
          </p:cNvPicPr>
          <p:nvPr/>
        </p:nvPicPr>
        <p:blipFill>
          <a:blip r:embed="rId5"/>
          <a:srcRect/>
          <a:stretch>
            <a:fillRect/>
          </a:stretch>
        </p:blipFill>
        <p:spPr bwMode="auto">
          <a:xfrm>
            <a:off x="8686800" y="6396385"/>
            <a:ext cx="457200" cy="457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69708450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0" y="519790"/>
            <a:ext cx="9144000" cy="5861538"/>
          </a:xfrm>
          <a:prstGeom prst="rect">
            <a:avLst/>
          </a:prstGeom>
        </p:spPr>
      </p:pic>
    </p:spTree>
    <p:extLst>
      <p:ext uri="{BB962C8B-B14F-4D97-AF65-F5344CB8AC3E}">
        <p14:creationId xmlns:p14="http://schemas.microsoft.com/office/powerpoint/2010/main" xmlns="" val="218999107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0" y="864108"/>
            <a:ext cx="9144000" cy="5129784"/>
          </a:xfrm>
          <a:prstGeom prst="rect">
            <a:avLst/>
          </a:prstGeom>
        </p:spPr>
      </p:pic>
    </p:spTree>
    <p:extLst>
      <p:ext uri="{BB962C8B-B14F-4D97-AF65-F5344CB8AC3E}">
        <p14:creationId xmlns:p14="http://schemas.microsoft.com/office/powerpoint/2010/main" xmlns="" val="1014305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xmlns="" val="407736740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ole tekstowe 5"/>
          <p:cNvSpPr txBox="1"/>
          <p:nvPr/>
        </p:nvSpPr>
        <p:spPr>
          <a:xfrm>
            <a:off x="1173081" y="951111"/>
            <a:ext cx="806631" cy="461665"/>
          </a:xfrm>
          <a:prstGeom prst="rect">
            <a:avLst/>
          </a:prstGeom>
          <a:noFill/>
        </p:spPr>
        <p:txBody>
          <a:bodyPr wrap="none" rtlCol="0">
            <a:spAutoFit/>
          </a:bodyPr>
          <a:lstStyle/>
          <a:p>
            <a:r>
              <a:rPr lang="pl-PL" sz="2400" b="1" dirty="0" smtClean="0">
                <a:latin typeface="Calibri" panose="020F0502020204030204" pitchFamily="34" charset="0"/>
                <a:cs typeface="Calibri" panose="020F0502020204030204" pitchFamily="34" charset="0"/>
              </a:rPr>
              <a:t>1906</a:t>
            </a:r>
            <a:endParaRPr lang="pl-PL" sz="2400" b="1" dirty="0">
              <a:latin typeface="Calibri" panose="020F0502020204030204" pitchFamily="34" charset="0"/>
              <a:cs typeface="Calibri" panose="020F0502020204030204" pitchFamily="34" charset="0"/>
            </a:endParaRPr>
          </a:p>
        </p:txBody>
      </p:sp>
      <p:sp>
        <p:nvSpPr>
          <p:cNvPr id="7" name="pole tekstowe 6"/>
          <p:cNvSpPr txBox="1"/>
          <p:nvPr/>
        </p:nvSpPr>
        <p:spPr>
          <a:xfrm>
            <a:off x="4212275" y="951111"/>
            <a:ext cx="806631" cy="461665"/>
          </a:xfrm>
          <a:prstGeom prst="rect">
            <a:avLst/>
          </a:prstGeom>
          <a:noFill/>
        </p:spPr>
        <p:txBody>
          <a:bodyPr wrap="none" rtlCol="0">
            <a:spAutoFit/>
          </a:bodyPr>
          <a:lstStyle/>
          <a:p>
            <a:r>
              <a:rPr lang="pl-PL" sz="2400" b="1" dirty="0" smtClean="0">
                <a:latin typeface="Calibri" panose="020F0502020204030204" pitchFamily="34" charset="0"/>
                <a:cs typeface="Calibri" panose="020F0502020204030204" pitchFamily="34" charset="0"/>
              </a:rPr>
              <a:t>1955</a:t>
            </a:r>
            <a:endParaRPr lang="pl-PL" sz="2400" b="1" dirty="0">
              <a:latin typeface="Calibri" panose="020F0502020204030204" pitchFamily="34" charset="0"/>
              <a:cs typeface="Calibri" panose="020F0502020204030204" pitchFamily="34" charset="0"/>
            </a:endParaRPr>
          </a:p>
        </p:txBody>
      </p:sp>
      <p:sp>
        <p:nvSpPr>
          <p:cNvPr id="8" name="pole tekstowe 7"/>
          <p:cNvSpPr txBox="1"/>
          <p:nvPr/>
        </p:nvSpPr>
        <p:spPr>
          <a:xfrm>
            <a:off x="7270901" y="951111"/>
            <a:ext cx="806631" cy="461665"/>
          </a:xfrm>
          <a:prstGeom prst="rect">
            <a:avLst/>
          </a:prstGeom>
          <a:noFill/>
        </p:spPr>
        <p:txBody>
          <a:bodyPr wrap="none" rtlCol="0">
            <a:spAutoFit/>
          </a:bodyPr>
          <a:lstStyle/>
          <a:p>
            <a:r>
              <a:rPr lang="pl-PL" sz="2400" b="1" dirty="0" smtClean="0">
                <a:latin typeface="Calibri" panose="020F0502020204030204" pitchFamily="34" charset="0"/>
                <a:cs typeface="Calibri" panose="020F0502020204030204" pitchFamily="34" charset="0"/>
              </a:rPr>
              <a:t>2012</a:t>
            </a:r>
            <a:endParaRPr lang="pl-PL" sz="2400" b="1" dirty="0">
              <a:latin typeface="Calibri" panose="020F0502020204030204" pitchFamily="34" charset="0"/>
              <a:cs typeface="Calibri" panose="020F0502020204030204" pitchFamily="34" charset="0"/>
            </a:endParaRPr>
          </a:p>
        </p:txBody>
      </p:sp>
      <p:pic>
        <p:nvPicPr>
          <p:cNvPr id="9" name="Obraz 8"/>
          <p:cNvPicPr>
            <a:picLocks noChangeAspect="1"/>
          </p:cNvPicPr>
          <p:nvPr/>
        </p:nvPicPr>
        <p:blipFill>
          <a:blip r:embed="rId3"/>
          <a:stretch>
            <a:fillRect/>
          </a:stretch>
        </p:blipFill>
        <p:spPr>
          <a:xfrm>
            <a:off x="107504" y="1412776"/>
            <a:ext cx="8927976" cy="4260775"/>
          </a:xfrm>
          <a:prstGeom prst="rect">
            <a:avLst/>
          </a:prstGeom>
        </p:spPr>
      </p:pic>
      <p:sp>
        <p:nvSpPr>
          <p:cNvPr id="10" name="pole tekstowe 9"/>
          <p:cNvSpPr txBox="1"/>
          <p:nvPr/>
        </p:nvSpPr>
        <p:spPr>
          <a:xfrm>
            <a:off x="0" y="1623"/>
            <a:ext cx="9144000" cy="584775"/>
          </a:xfrm>
          <a:prstGeom prst="rect">
            <a:avLst/>
          </a:prstGeom>
          <a:noFill/>
        </p:spPr>
        <p:txBody>
          <a:bodyPr wrap="square" rtlCol="0">
            <a:spAutoFit/>
          </a:bodyPr>
          <a:lstStyle/>
          <a:p>
            <a:pPr algn="ctr"/>
            <a:r>
              <a:rPr lang="pl-PL" sz="3200" b="1" dirty="0" smtClean="0">
                <a:latin typeface="Calibri" panose="020F0502020204030204" pitchFamily="34" charset="0"/>
                <a:cs typeface="Calibri" panose="020F0502020204030204" pitchFamily="34" charset="0"/>
              </a:rPr>
              <a:t>Rozrost stref beztlenowych w Bałtyku</a:t>
            </a:r>
            <a:endParaRPr lang="pl-PL" sz="3200" b="1" dirty="0">
              <a:latin typeface="Calibri" panose="020F0502020204030204" pitchFamily="34" charset="0"/>
              <a:cs typeface="Calibri" panose="020F0502020204030204" pitchFamily="34" charset="0"/>
            </a:endParaRPr>
          </a:p>
        </p:txBody>
      </p:sp>
      <p:sp>
        <p:nvSpPr>
          <p:cNvPr id="11" name="pole tekstowe 10"/>
          <p:cNvSpPr txBox="1"/>
          <p:nvPr/>
        </p:nvSpPr>
        <p:spPr>
          <a:xfrm>
            <a:off x="107503" y="4571836"/>
            <a:ext cx="8927977" cy="369332"/>
          </a:xfrm>
          <a:prstGeom prst="rect">
            <a:avLst/>
          </a:prstGeom>
          <a:noFill/>
        </p:spPr>
        <p:txBody>
          <a:bodyPr wrap="square" rtlCol="0">
            <a:spAutoFit/>
          </a:bodyPr>
          <a:lstStyle/>
          <a:p>
            <a:pPr algn="just"/>
            <a:r>
              <a:rPr lang="pl-PL" dirty="0" smtClean="0">
                <a:latin typeface="Calibri" panose="020F0502020204030204" pitchFamily="34" charset="0"/>
                <a:cs typeface="Calibri" panose="020F0502020204030204" pitchFamily="34" charset="0"/>
              </a:rPr>
              <a:t>Przydenne stężenie tlenu</a:t>
            </a:r>
            <a:endParaRPr lang="pl-PL" dirty="0">
              <a:latin typeface="Calibri" panose="020F0502020204030204" pitchFamily="34" charset="0"/>
              <a:cs typeface="Calibri" panose="020F0502020204030204" pitchFamily="34" charset="0"/>
            </a:endParaRPr>
          </a:p>
        </p:txBody>
      </p:sp>
      <p:sp>
        <p:nvSpPr>
          <p:cNvPr id="12" name="pole tekstowe 11"/>
          <p:cNvSpPr txBox="1"/>
          <p:nvPr/>
        </p:nvSpPr>
        <p:spPr>
          <a:xfrm>
            <a:off x="860507" y="5024417"/>
            <a:ext cx="1431777" cy="369332"/>
          </a:xfrm>
          <a:prstGeom prst="rect">
            <a:avLst/>
          </a:prstGeom>
          <a:noFill/>
        </p:spPr>
        <p:txBody>
          <a:bodyPr wrap="square" rtlCol="0">
            <a:spAutoFit/>
          </a:bodyPr>
          <a:lstStyle/>
          <a:p>
            <a:r>
              <a:rPr lang="pl-PL" dirty="0" smtClean="0">
                <a:latin typeface="Calibri" panose="020F0502020204030204" pitchFamily="34" charset="0"/>
                <a:cs typeface="Calibri" panose="020F0502020204030204" pitchFamily="34" charset="0"/>
              </a:rPr>
              <a:t>&lt;2 mg/l</a:t>
            </a:r>
            <a:endParaRPr lang="pl-PL" dirty="0">
              <a:latin typeface="Calibri" panose="020F0502020204030204" pitchFamily="34" charset="0"/>
              <a:cs typeface="Calibri" panose="020F0502020204030204" pitchFamily="34" charset="0"/>
            </a:endParaRPr>
          </a:p>
        </p:txBody>
      </p:sp>
      <p:sp>
        <p:nvSpPr>
          <p:cNvPr id="13" name="pole tekstowe 12"/>
          <p:cNvSpPr txBox="1"/>
          <p:nvPr/>
        </p:nvSpPr>
        <p:spPr>
          <a:xfrm>
            <a:off x="850444" y="5257626"/>
            <a:ext cx="1431777" cy="369332"/>
          </a:xfrm>
          <a:prstGeom prst="rect">
            <a:avLst/>
          </a:prstGeom>
          <a:noFill/>
        </p:spPr>
        <p:txBody>
          <a:bodyPr wrap="square" rtlCol="0">
            <a:spAutoFit/>
          </a:bodyPr>
          <a:lstStyle/>
          <a:p>
            <a:r>
              <a:rPr lang="pl-PL" dirty="0" smtClean="0">
                <a:latin typeface="Calibri" panose="020F0502020204030204" pitchFamily="34" charset="0"/>
                <a:cs typeface="Calibri" panose="020F0502020204030204" pitchFamily="34" charset="0"/>
              </a:rPr>
              <a:t>0</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98488707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390525"/>
            <a:ext cx="9144000" cy="6076950"/>
          </a:xfrm>
          <a:prstGeom prst="rect">
            <a:avLst/>
          </a:prstGeom>
        </p:spPr>
      </p:pic>
    </p:spTree>
    <p:extLst>
      <p:ext uri="{BB962C8B-B14F-4D97-AF65-F5344CB8AC3E}">
        <p14:creationId xmlns:p14="http://schemas.microsoft.com/office/powerpoint/2010/main" xmlns="" val="4178684347"/>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 y="0"/>
            <a:ext cx="4481293" cy="3356992"/>
          </a:xfrm>
          <a:prstGeom prst="rect">
            <a:avLst/>
          </a:prstGeom>
        </p:spPr>
      </p:pic>
      <p:pic>
        <p:nvPicPr>
          <p:cNvPr id="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68042" y="3499832"/>
            <a:ext cx="4475958" cy="3358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Obraz 4"/>
          <p:cNvPicPr>
            <a:picLocks noChangeAspect="1"/>
          </p:cNvPicPr>
          <p:nvPr/>
        </p:nvPicPr>
        <p:blipFill>
          <a:blip r:embed="rId4"/>
          <a:stretch>
            <a:fillRect/>
          </a:stretch>
        </p:blipFill>
        <p:spPr>
          <a:xfrm>
            <a:off x="4668042" y="1126"/>
            <a:ext cx="4475958" cy="3355866"/>
          </a:xfrm>
          <a:prstGeom prst="rect">
            <a:avLst/>
          </a:prstGeom>
        </p:spPr>
      </p:pic>
      <p:pic>
        <p:nvPicPr>
          <p:cNvPr id="6" name="Obraz 5"/>
          <p:cNvPicPr>
            <a:picLocks noChangeAspect="1"/>
          </p:cNvPicPr>
          <p:nvPr/>
        </p:nvPicPr>
        <p:blipFill>
          <a:blip r:embed="rId5"/>
          <a:stretch>
            <a:fillRect/>
          </a:stretch>
        </p:blipFill>
        <p:spPr>
          <a:xfrm>
            <a:off x="15117" y="3501008"/>
            <a:ext cx="4468588" cy="3356991"/>
          </a:xfrm>
          <a:prstGeom prst="rect">
            <a:avLst/>
          </a:prstGeom>
        </p:spPr>
      </p:pic>
    </p:spTree>
    <p:extLst>
      <p:ext uri="{BB962C8B-B14F-4D97-AF65-F5344CB8AC3E}">
        <p14:creationId xmlns:p14="http://schemas.microsoft.com/office/powerpoint/2010/main" xmlns="" val="51699155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87563" y="3644900"/>
            <a:ext cx="4179887"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7"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925" y="5273675"/>
            <a:ext cx="1584325"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Prostokąt 21"/>
          <p:cNvSpPr>
            <a:spLocks noChangeArrowheads="1"/>
          </p:cNvSpPr>
          <p:nvPr/>
        </p:nvSpPr>
        <p:spPr bwMode="auto">
          <a:xfrm>
            <a:off x="755650" y="6096000"/>
            <a:ext cx="13081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rgbClr val="FFFF99"/>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rgbClr val="FFFF99"/>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rgbClr val="FFFF99"/>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rgbClr val="FFFF99"/>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9pPr>
          </a:lstStyle>
          <a:p>
            <a:pPr eaLnBrk="1" hangingPunct="1">
              <a:spcBef>
                <a:spcPct val="0"/>
              </a:spcBef>
              <a:buClrTx/>
              <a:buSzTx/>
              <a:buFontTx/>
              <a:buNone/>
            </a:pPr>
            <a:r>
              <a:rPr lang="pl-PL" altLang="pl-PL" sz="4400">
                <a:solidFill>
                  <a:srgbClr val="FF5050"/>
                </a:solidFill>
              </a:rPr>
              <a:t>-4°C</a:t>
            </a:r>
          </a:p>
        </p:txBody>
      </p:sp>
      <p:pic>
        <p:nvPicPr>
          <p:cNvPr id="82949"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59563" y="1484313"/>
            <a:ext cx="2197100"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Prostokąt 23"/>
          <p:cNvSpPr>
            <a:spLocks noChangeArrowheads="1"/>
          </p:cNvSpPr>
          <p:nvPr/>
        </p:nvSpPr>
        <p:spPr bwMode="auto">
          <a:xfrm>
            <a:off x="5724525" y="2420938"/>
            <a:ext cx="144938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rgbClr val="FFFF99"/>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rgbClr val="FFFF99"/>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rgbClr val="FFFF99"/>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rgbClr val="FFFF99"/>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9pPr>
          </a:lstStyle>
          <a:p>
            <a:pPr eaLnBrk="1" hangingPunct="1">
              <a:spcBef>
                <a:spcPct val="0"/>
              </a:spcBef>
              <a:buClrTx/>
              <a:buSzTx/>
              <a:buFontTx/>
              <a:buNone/>
            </a:pPr>
            <a:r>
              <a:rPr lang="pl-PL" altLang="pl-PL" sz="4400">
                <a:solidFill>
                  <a:srgbClr val="FF5050"/>
                </a:solidFill>
              </a:rPr>
              <a:t>+6°C</a:t>
            </a:r>
          </a:p>
        </p:txBody>
      </p:sp>
      <p:cxnSp>
        <p:nvCxnSpPr>
          <p:cNvPr id="7" name="Łącznik prosty ze strzałką 6"/>
          <p:cNvCxnSpPr/>
          <p:nvPr/>
        </p:nvCxnSpPr>
        <p:spPr>
          <a:xfrm flipH="1">
            <a:off x="2597150" y="4724400"/>
            <a:ext cx="750888" cy="1482725"/>
          </a:xfrm>
          <a:prstGeom prst="straightConnector1">
            <a:avLst/>
          </a:prstGeom>
          <a:ln w="38100">
            <a:solidFill>
              <a:srgbClr val="5F5F5F"/>
            </a:solidFill>
            <a:tailEnd type="arrow"/>
          </a:ln>
        </p:spPr>
        <p:style>
          <a:lnRef idx="1">
            <a:schemeClr val="accent1"/>
          </a:lnRef>
          <a:fillRef idx="0">
            <a:schemeClr val="accent1"/>
          </a:fillRef>
          <a:effectRef idx="0">
            <a:schemeClr val="accent1"/>
          </a:effectRef>
          <a:fontRef idx="minor">
            <a:schemeClr val="tx1"/>
          </a:fontRef>
        </p:style>
      </p:cxnSp>
      <p:sp>
        <p:nvSpPr>
          <p:cNvPr id="8" name="pole tekstowe 5"/>
          <p:cNvSpPr txBox="1">
            <a:spLocks noChangeArrowheads="1"/>
          </p:cNvSpPr>
          <p:nvPr/>
        </p:nvSpPr>
        <p:spPr bwMode="auto">
          <a:xfrm>
            <a:off x="2627313" y="4076700"/>
            <a:ext cx="1223962" cy="646113"/>
          </a:xfrm>
          <a:prstGeom prst="rect">
            <a:avLst/>
          </a:prstGeom>
          <a:noFill/>
          <a:ln w="9525">
            <a:noFill/>
            <a:miter lim="800000"/>
            <a:headEnd/>
            <a:tailEnd/>
          </a:ln>
        </p:spPr>
        <p:txBody>
          <a:bodyPr>
            <a:spAutoFit/>
          </a:bodyPr>
          <a:lstStyle/>
          <a:p>
            <a:pPr eaLnBrk="1" hangingPunct="1">
              <a:defRPr/>
            </a:pPr>
            <a:r>
              <a:rPr lang="pl-PL" sz="1200">
                <a:solidFill>
                  <a:schemeClr val="tx1">
                    <a:lumMod val="75000"/>
                    <a:lumOff val="25000"/>
                  </a:schemeClr>
                </a:solidFill>
              </a:rPr>
              <a:t>Maksimum</a:t>
            </a:r>
          </a:p>
          <a:p>
            <a:pPr eaLnBrk="1" hangingPunct="1">
              <a:defRPr/>
            </a:pPr>
            <a:r>
              <a:rPr lang="pl-PL" sz="1200">
                <a:solidFill>
                  <a:schemeClr val="tx1">
                    <a:lumMod val="75000"/>
                    <a:lumOff val="25000"/>
                  </a:schemeClr>
                </a:solidFill>
              </a:rPr>
              <a:t>Epoki</a:t>
            </a:r>
            <a:br>
              <a:rPr lang="pl-PL" sz="1200">
                <a:solidFill>
                  <a:schemeClr val="tx1">
                    <a:lumMod val="75000"/>
                    <a:lumOff val="25000"/>
                  </a:schemeClr>
                </a:solidFill>
              </a:rPr>
            </a:br>
            <a:r>
              <a:rPr lang="pl-PL" sz="1200">
                <a:solidFill>
                  <a:schemeClr val="tx1">
                    <a:lumMod val="75000"/>
                    <a:lumOff val="25000"/>
                  </a:schemeClr>
                </a:solidFill>
              </a:rPr>
              <a:t>Lodowcowej</a:t>
            </a:r>
          </a:p>
        </p:txBody>
      </p:sp>
    </p:spTree>
    <p:extLst>
      <p:ext uri="{BB962C8B-B14F-4D97-AF65-F5344CB8AC3E}">
        <p14:creationId xmlns:p14="http://schemas.microsoft.com/office/powerpoint/2010/main" xmlns="" val="229543464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1644884"/>
            <a:ext cx="4932039" cy="3944356"/>
          </a:xfrm>
          <a:prstGeom prst="rect">
            <a:avLst/>
          </a:prstGeom>
        </p:spPr>
      </p:pic>
      <p:pic>
        <p:nvPicPr>
          <p:cNvPr id="2" name="Obraz 1"/>
          <p:cNvPicPr>
            <a:picLocks noChangeAspect="1"/>
          </p:cNvPicPr>
          <p:nvPr/>
        </p:nvPicPr>
        <p:blipFill>
          <a:blip r:embed="rId3"/>
          <a:stretch>
            <a:fillRect/>
          </a:stretch>
        </p:blipFill>
        <p:spPr>
          <a:xfrm>
            <a:off x="5152638" y="1837032"/>
            <a:ext cx="3995936" cy="3628639"/>
          </a:xfrm>
          <a:prstGeom prst="rect">
            <a:avLst/>
          </a:prstGeom>
        </p:spPr>
      </p:pic>
      <p:sp>
        <p:nvSpPr>
          <p:cNvPr id="5" name="pole tekstowe 4"/>
          <p:cNvSpPr txBox="1"/>
          <p:nvPr/>
        </p:nvSpPr>
        <p:spPr>
          <a:xfrm>
            <a:off x="1259632" y="601524"/>
            <a:ext cx="6986208" cy="523220"/>
          </a:xfrm>
          <a:prstGeom prst="rect">
            <a:avLst/>
          </a:prstGeom>
          <a:noFill/>
        </p:spPr>
        <p:txBody>
          <a:bodyPr wrap="none" rtlCol="0">
            <a:spAutoFit/>
          </a:bodyPr>
          <a:lstStyle/>
          <a:p>
            <a:r>
              <a:rPr lang="pl-PL" sz="2800" b="1" dirty="0" smtClean="0"/>
              <a:t>Liczba dni upalnych z temp. max. ≥ 30</a:t>
            </a:r>
            <a:r>
              <a:rPr lang="pl-PL" sz="2800" b="1" dirty="0" smtClean="0">
                <a:latin typeface="Calibri" panose="020F0502020204030204" pitchFamily="34" charset="0"/>
                <a:cs typeface="Calibri" panose="020F0502020204030204" pitchFamily="34" charset="0"/>
              </a:rPr>
              <a:t>°C</a:t>
            </a:r>
            <a:endParaRPr lang="pl-PL" sz="2800" b="1" dirty="0"/>
          </a:p>
        </p:txBody>
      </p:sp>
      <p:sp>
        <p:nvSpPr>
          <p:cNvPr id="6" name="pole tekstowe 5"/>
          <p:cNvSpPr txBox="1"/>
          <p:nvPr/>
        </p:nvSpPr>
        <p:spPr>
          <a:xfrm>
            <a:off x="1936900" y="1633959"/>
            <a:ext cx="1410964" cy="400110"/>
          </a:xfrm>
          <a:prstGeom prst="rect">
            <a:avLst/>
          </a:prstGeom>
          <a:noFill/>
        </p:spPr>
        <p:txBody>
          <a:bodyPr wrap="none" rtlCol="0">
            <a:spAutoFit/>
          </a:bodyPr>
          <a:lstStyle/>
          <a:p>
            <a:r>
              <a:rPr lang="pl-PL" sz="2000" dirty="0" smtClean="0"/>
              <a:t>1951-1990</a:t>
            </a:r>
            <a:endParaRPr lang="pl-PL" sz="2000" dirty="0"/>
          </a:p>
        </p:txBody>
      </p:sp>
      <p:sp>
        <p:nvSpPr>
          <p:cNvPr id="7" name="pole tekstowe 6"/>
          <p:cNvSpPr txBox="1"/>
          <p:nvPr/>
        </p:nvSpPr>
        <p:spPr>
          <a:xfrm>
            <a:off x="7150606" y="1636977"/>
            <a:ext cx="1410964" cy="400110"/>
          </a:xfrm>
          <a:prstGeom prst="rect">
            <a:avLst/>
          </a:prstGeom>
          <a:noFill/>
        </p:spPr>
        <p:txBody>
          <a:bodyPr wrap="none" rtlCol="0">
            <a:spAutoFit/>
          </a:bodyPr>
          <a:lstStyle/>
          <a:p>
            <a:r>
              <a:rPr lang="pl-PL" sz="2000" dirty="0" smtClean="0"/>
              <a:t>2009-2018</a:t>
            </a:r>
            <a:endParaRPr lang="pl-PL" sz="2000" dirty="0"/>
          </a:p>
        </p:txBody>
      </p:sp>
    </p:spTree>
    <p:extLst>
      <p:ext uri="{BB962C8B-B14F-4D97-AF65-F5344CB8AC3E}">
        <p14:creationId xmlns:p14="http://schemas.microsoft.com/office/powerpoint/2010/main" xmlns="" val="29370116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cstate="print"/>
          <a:srcRect/>
          <a:stretch>
            <a:fillRect/>
          </a:stretch>
        </p:blipFill>
        <p:spPr bwMode="auto">
          <a:xfrm>
            <a:off x="360363" y="28575"/>
            <a:ext cx="8388350" cy="6829425"/>
          </a:xfrm>
          <a:prstGeom prst="rect">
            <a:avLst/>
          </a:prstGeom>
          <a:solidFill>
            <a:srgbClr val="FFFFFF"/>
          </a:solidFill>
          <a:ln w="9525">
            <a:noFill/>
            <a:miter lim="800000"/>
            <a:headEnd/>
            <a:tailEnd/>
          </a:ln>
        </p:spPr>
      </p:pic>
      <p:sp>
        <p:nvSpPr>
          <p:cNvPr id="6" name="Prostokąt 5"/>
          <p:cNvSpPr/>
          <p:nvPr/>
        </p:nvSpPr>
        <p:spPr>
          <a:xfrm>
            <a:off x="3957638" y="214313"/>
            <a:ext cx="4484687" cy="560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21508" name="pole tekstowe 5"/>
          <p:cNvSpPr txBox="1">
            <a:spLocks noChangeArrowheads="1"/>
          </p:cNvSpPr>
          <p:nvPr/>
        </p:nvSpPr>
        <p:spPr bwMode="auto">
          <a:xfrm>
            <a:off x="3215829" y="2084294"/>
            <a:ext cx="1500187" cy="369887"/>
          </a:xfrm>
          <a:prstGeom prst="rect">
            <a:avLst/>
          </a:prstGeom>
          <a:noFill/>
          <a:ln w="9525">
            <a:noFill/>
            <a:miter lim="800000"/>
            <a:headEnd/>
            <a:tailEnd/>
          </a:ln>
        </p:spPr>
        <p:txBody>
          <a:bodyPr wrap="none">
            <a:spAutoFit/>
          </a:bodyPr>
          <a:lstStyle/>
          <a:p>
            <a:r>
              <a:rPr lang="pl-PL" b="1"/>
              <a:t>Tu jesteśmy</a:t>
            </a:r>
          </a:p>
        </p:txBody>
      </p:sp>
      <p:cxnSp>
        <p:nvCxnSpPr>
          <p:cNvPr id="5" name="Łącznik prosty ze strzałką 4"/>
          <p:cNvCxnSpPr/>
          <p:nvPr/>
        </p:nvCxnSpPr>
        <p:spPr>
          <a:xfrm>
            <a:off x="3971479" y="2497044"/>
            <a:ext cx="0" cy="863600"/>
          </a:xfrm>
          <a:prstGeom prst="straightConnector1">
            <a:avLst/>
          </a:prstGeom>
          <a:ln w="38100">
            <a:solidFill>
              <a:srgbClr val="5F5F5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025817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0"/>
                                        <p:tgtEl>
                                          <p:spTgt spid="6"/>
                                        </p:tgtEl>
                                      </p:cBhvr>
                                    </p:animEffect>
                                    <p:set>
                                      <p:cBhvr>
                                        <p:cTn id="7"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296863" y="0"/>
            <a:ext cx="8528050" cy="6858000"/>
          </a:xfrm>
          <a:prstGeom prst="rect">
            <a:avLst/>
          </a:prstGeom>
          <a:noFill/>
          <a:ln w="9525">
            <a:noFill/>
            <a:miter lim="800000"/>
            <a:headEnd/>
            <a:tailEnd/>
          </a:ln>
        </p:spPr>
      </p:pic>
      <p:cxnSp>
        <p:nvCxnSpPr>
          <p:cNvPr id="6" name="Łącznik prosty 5"/>
          <p:cNvCxnSpPr/>
          <p:nvPr/>
        </p:nvCxnSpPr>
        <p:spPr>
          <a:xfrm>
            <a:off x="5364163" y="260350"/>
            <a:ext cx="0" cy="554513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Łącznik prosty ze strzałką 9"/>
          <p:cNvCxnSpPr/>
          <p:nvPr/>
        </p:nvCxnSpPr>
        <p:spPr>
          <a:xfrm>
            <a:off x="4041899" y="4303960"/>
            <a:ext cx="0" cy="863600"/>
          </a:xfrm>
          <a:prstGeom prst="straightConnector1">
            <a:avLst/>
          </a:prstGeom>
          <a:ln w="38100">
            <a:solidFill>
              <a:srgbClr val="5F5F5F"/>
            </a:solidFill>
            <a:tailEnd type="arrow"/>
          </a:ln>
        </p:spPr>
        <p:style>
          <a:lnRef idx="1">
            <a:schemeClr val="accent1"/>
          </a:lnRef>
          <a:fillRef idx="0">
            <a:schemeClr val="accent1"/>
          </a:fillRef>
          <a:effectRef idx="0">
            <a:schemeClr val="accent1"/>
          </a:effectRef>
          <a:fontRef idx="minor">
            <a:schemeClr val="tx1"/>
          </a:fontRef>
        </p:style>
      </p:cxnSp>
      <p:sp>
        <p:nvSpPr>
          <p:cNvPr id="22533" name="pole tekstowe 11"/>
          <p:cNvSpPr txBox="1">
            <a:spLocks noChangeArrowheads="1"/>
          </p:cNvSpPr>
          <p:nvPr/>
        </p:nvSpPr>
        <p:spPr bwMode="auto">
          <a:xfrm>
            <a:off x="3203848" y="3918198"/>
            <a:ext cx="1501775" cy="369887"/>
          </a:xfrm>
          <a:prstGeom prst="rect">
            <a:avLst/>
          </a:prstGeom>
          <a:noFill/>
          <a:ln w="9525">
            <a:noFill/>
            <a:miter lim="800000"/>
            <a:headEnd/>
            <a:tailEnd/>
          </a:ln>
        </p:spPr>
        <p:txBody>
          <a:bodyPr wrap="none">
            <a:spAutoFit/>
          </a:bodyPr>
          <a:lstStyle/>
          <a:p>
            <a:r>
              <a:rPr lang="pl-PL" b="1" dirty="0"/>
              <a:t>Tu jesteśmy</a:t>
            </a:r>
          </a:p>
        </p:txBody>
      </p:sp>
      <p:sp>
        <p:nvSpPr>
          <p:cNvPr id="7" name="Prostokąt 6"/>
          <p:cNvSpPr/>
          <p:nvPr/>
        </p:nvSpPr>
        <p:spPr>
          <a:xfrm>
            <a:off x="5376863" y="214313"/>
            <a:ext cx="3032125" cy="560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xmlns="" val="13239325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0"/>
                                        <p:tgtEl>
                                          <p:spTgt spid="7"/>
                                        </p:tgtEl>
                                      </p:cBhvr>
                                    </p:animEffect>
                                    <p:set>
                                      <p:cBhvr>
                                        <p:cTn id="7" dur="1" fill="hold">
                                          <p:stCondLst>
                                            <p:cond delay="4999"/>
                                          </p:stCondLst>
                                        </p:cTn>
                                        <p:tgtEl>
                                          <p:spTgt spid="7"/>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24075" y="3765550"/>
            <a:ext cx="4022725" cy="309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Łącznik prosty 3"/>
          <p:cNvCxnSpPr/>
          <p:nvPr/>
        </p:nvCxnSpPr>
        <p:spPr>
          <a:xfrm flipV="1">
            <a:off x="5638800" y="1844675"/>
            <a:ext cx="12700" cy="2965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Łącznik prosty 4"/>
          <p:cNvCxnSpPr/>
          <p:nvPr/>
        </p:nvCxnSpPr>
        <p:spPr>
          <a:xfrm flipV="1">
            <a:off x="5641975" y="0"/>
            <a:ext cx="9525" cy="48402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Łącznik prosty 11"/>
          <p:cNvCxnSpPr/>
          <p:nvPr/>
        </p:nvCxnSpPr>
        <p:spPr>
          <a:xfrm flipV="1">
            <a:off x="5630863" y="2997200"/>
            <a:ext cx="20637" cy="18129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837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925" y="5273675"/>
            <a:ext cx="1584325"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5" name="Prostokąt 21"/>
          <p:cNvSpPr>
            <a:spLocks noChangeArrowheads="1"/>
          </p:cNvSpPr>
          <p:nvPr/>
        </p:nvSpPr>
        <p:spPr bwMode="auto">
          <a:xfrm>
            <a:off x="755650" y="6096000"/>
            <a:ext cx="13081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rgbClr val="FFFF99"/>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rgbClr val="FFFF99"/>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rgbClr val="FFFF99"/>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rgbClr val="FFFF99"/>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9pPr>
          </a:lstStyle>
          <a:p>
            <a:pPr eaLnBrk="1" hangingPunct="1">
              <a:spcBef>
                <a:spcPct val="0"/>
              </a:spcBef>
              <a:buClrTx/>
              <a:buSzTx/>
              <a:buFontTx/>
              <a:buNone/>
            </a:pPr>
            <a:r>
              <a:rPr lang="pl-PL" altLang="pl-PL" sz="4400">
                <a:solidFill>
                  <a:srgbClr val="FF5050"/>
                </a:solidFill>
              </a:rPr>
              <a:t>-4°C</a:t>
            </a:r>
          </a:p>
        </p:txBody>
      </p:sp>
      <p:pic>
        <p:nvPicPr>
          <p:cNvPr id="583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59563" y="1557338"/>
            <a:ext cx="2197100"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7" name="Prostokąt 23"/>
          <p:cNvSpPr>
            <a:spLocks noChangeArrowheads="1"/>
          </p:cNvSpPr>
          <p:nvPr/>
        </p:nvSpPr>
        <p:spPr bwMode="auto">
          <a:xfrm>
            <a:off x="5724525" y="2420938"/>
            <a:ext cx="144938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rgbClr val="FFFF99"/>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rgbClr val="FFFF99"/>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rgbClr val="FFFF99"/>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rgbClr val="FFFF99"/>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rgbClr val="FFFF99"/>
                </a:solidFill>
                <a:latin typeface="Arial" panose="020B0604020202020204" pitchFamily="34" charset="0"/>
              </a:defRPr>
            </a:lvl9pPr>
          </a:lstStyle>
          <a:p>
            <a:pPr eaLnBrk="1" hangingPunct="1">
              <a:spcBef>
                <a:spcPct val="0"/>
              </a:spcBef>
              <a:buClrTx/>
              <a:buSzTx/>
              <a:buFontTx/>
              <a:buNone/>
            </a:pPr>
            <a:r>
              <a:rPr lang="pl-PL" altLang="pl-PL" sz="4400">
                <a:solidFill>
                  <a:srgbClr val="FF5050"/>
                </a:solidFill>
              </a:rPr>
              <a:t>+6°C</a:t>
            </a:r>
          </a:p>
        </p:txBody>
      </p:sp>
    </p:spTree>
    <p:extLst>
      <p:ext uri="{BB962C8B-B14F-4D97-AF65-F5344CB8AC3E}">
        <p14:creationId xmlns:p14="http://schemas.microsoft.com/office/powerpoint/2010/main" xmlns="" val="11045073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az199"/>
          <p:cNvPicPr>
            <a:picLocks noChangeAspect="1"/>
          </p:cNvPicPr>
          <p:nvPr/>
        </p:nvPicPr>
        <p:blipFill>
          <a:blip r:embed="rId2"/>
          <a:stretch>
            <a:fillRect/>
          </a:stretch>
        </p:blipFill>
        <p:spPr bwMode="auto">
          <a:xfrm>
            <a:off x="395536" y="0"/>
            <a:ext cx="8187824" cy="6863752"/>
          </a:xfrm>
          <a:prstGeom prst="rect">
            <a:avLst/>
          </a:prstGeom>
          <a:noFill/>
          <a:ln>
            <a:noFill/>
          </a:ln>
        </p:spPr>
      </p:pic>
    </p:spTree>
    <p:extLst>
      <p:ext uri="{BB962C8B-B14F-4D97-AF65-F5344CB8AC3E}">
        <p14:creationId xmlns:p14="http://schemas.microsoft.com/office/powerpoint/2010/main" xmlns="" val="1213729565"/>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331640" y="980728"/>
            <a:ext cx="6450276" cy="4837707"/>
          </a:xfrm>
          <a:prstGeom prst="rect">
            <a:avLst/>
          </a:prstGeom>
        </p:spPr>
      </p:pic>
    </p:spTree>
    <p:extLst>
      <p:ext uri="{BB962C8B-B14F-4D97-AF65-F5344CB8AC3E}">
        <p14:creationId xmlns:p14="http://schemas.microsoft.com/office/powerpoint/2010/main" xmlns="" val="326911186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Obraz 2"/>
          <p:cNvPicPr>
            <a:picLocks noChangeAspect="1"/>
          </p:cNvPicPr>
          <p:nvPr/>
        </p:nvPicPr>
        <p:blipFill>
          <a:blip r:embed="rId3" cstate="print"/>
          <a:srcRect/>
          <a:stretch>
            <a:fillRect/>
          </a:stretch>
        </p:blipFill>
        <p:spPr bwMode="auto">
          <a:xfrm>
            <a:off x="1403350" y="0"/>
            <a:ext cx="6518275" cy="6858000"/>
          </a:xfrm>
          <a:prstGeom prst="rect">
            <a:avLst/>
          </a:prstGeom>
          <a:noFill/>
          <a:ln w="9525">
            <a:noFill/>
            <a:miter lim="800000"/>
            <a:headEnd/>
            <a:tailEnd/>
          </a:ln>
        </p:spPr>
      </p:pic>
      <p:sp>
        <p:nvSpPr>
          <p:cNvPr id="4" name="Prostokąt 3"/>
          <p:cNvSpPr/>
          <p:nvPr/>
        </p:nvSpPr>
        <p:spPr>
          <a:xfrm>
            <a:off x="1487488" y="2397125"/>
            <a:ext cx="5400675" cy="215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6" name="Prostokąt 5"/>
          <p:cNvSpPr/>
          <p:nvPr/>
        </p:nvSpPr>
        <p:spPr>
          <a:xfrm>
            <a:off x="1487488" y="4603750"/>
            <a:ext cx="5400675" cy="216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xmlns="" val="23575843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Obraz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04813"/>
            <a:ext cx="9144000" cy="564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62916035"/>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1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50975" y="3175"/>
            <a:ext cx="3297238" cy="242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91088" y="3175"/>
            <a:ext cx="3302000" cy="241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7"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91088" y="2535238"/>
            <a:ext cx="3286125"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021263" y="5081588"/>
            <a:ext cx="2249487"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lgn="ctr">
                <a:solidFill>
                  <a:srgbClr val="000000"/>
                </a:solidFill>
                <a:miter lim="800000"/>
                <a:headEnd/>
                <a:tailEnd/>
              </a14:hiddenLine>
            </a:ext>
          </a:extLst>
        </p:spPr>
      </p:pic>
      <p:pic>
        <p:nvPicPr>
          <p:cNvPr id="15"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143750" y="5037138"/>
            <a:ext cx="180022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lgn="ctr">
                <a:solidFill>
                  <a:srgbClr val="000000"/>
                </a:solidFill>
                <a:miter lim="800000"/>
                <a:headEnd/>
                <a:tailEnd/>
              </a14:hiddenLine>
            </a:ext>
          </a:extLst>
        </p:spPr>
      </p:pic>
      <p:sp>
        <p:nvSpPr>
          <p:cNvPr id="16" name="Rectangle 6"/>
          <p:cNvSpPr>
            <a:spLocks noChangeArrowheads="1"/>
          </p:cNvSpPr>
          <p:nvPr/>
        </p:nvSpPr>
        <p:spPr bwMode="auto">
          <a:xfrm>
            <a:off x="6699250" y="5676900"/>
            <a:ext cx="7651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pl-PL" altLang="zh-CN" sz="2400">
                <a:solidFill>
                  <a:srgbClr val="C09342"/>
                </a:solidFill>
              </a:rPr>
              <a:t>→</a:t>
            </a:r>
            <a:endParaRPr lang="pl-PL" altLang="pl-PL" sz="2400">
              <a:solidFill>
                <a:srgbClr val="C09342"/>
              </a:solidFill>
            </a:endParaRPr>
          </a:p>
        </p:txBody>
      </p:sp>
      <p:pic>
        <p:nvPicPr>
          <p:cNvPr id="136198"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462088" y="2535238"/>
            <a:ext cx="3238500" cy="243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Prostokąt 19"/>
          <p:cNvSpPr/>
          <p:nvPr/>
        </p:nvSpPr>
        <p:spPr>
          <a:xfrm>
            <a:off x="7643813" y="5465763"/>
            <a:ext cx="785812" cy="1077912"/>
          </a:xfrm>
          <a:prstGeom prst="rect">
            <a:avLst/>
          </a:prstGeom>
        </p:spPr>
        <p:txBody>
          <a:bodyPr>
            <a:spAutoFit/>
          </a:bodyPr>
          <a:lstStyle/>
          <a:p>
            <a:pPr marL="342900" indent="-342900">
              <a:lnSpc>
                <a:spcPct val="80000"/>
              </a:lnSpc>
              <a:spcBef>
                <a:spcPct val="20000"/>
              </a:spcBef>
              <a:buClr>
                <a:srgbClr val="C0C0C0"/>
              </a:buClr>
              <a:buSzPct val="70000"/>
              <a:buFont typeface="Wingdings" pitchFamily="2" charset="2"/>
              <a:buNone/>
              <a:defRPr/>
            </a:pPr>
            <a:r>
              <a:rPr lang="pl-PL" sz="8000" b="1" kern="0">
                <a:solidFill>
                  <a:srgbClr val="FF0000"/>
                </a:solidFill>
                <a:latin typeface="Arial" charset="0"/>
              </a:rPr>
              <a:t>?</a:t>
            </a:r>
            <a:endParaRPr lang="pl-PL" altLang="zh-CN" sz="8000" b="1" kern="0">
              <a:solidFill>
                <a:srgbClr val="FF0000"/>
              </a:solidFill>
              <a:latin typeface="Arial" charset="0"/>
            </a:endParaRPr>
          </a:p>
        </p:txBody>
      </p:sp>
    </p:spTree>
    <p:extLst>
      <p:ext uri="{BB962C8B-B14F-4D97-AF65-F5344CB8AC3E}">
        <p14:creationId xmlns:p14="http://schemas.microsoft.com/office/powerpoint/2010/main" xmlns="" val="40705252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88069"/>
                                        </p:tgtEl>
                                        <p:attrNameLst>
                                          <p:attrName>style.opacity</p:attrName>
                                        </p:attrNameLst>
                                      </p:cBhvr>
                                      <p:to>
                                        <p:strVal val="0.5"/>
                                      </p:to>
                                    </p:set>
                                    <p:animEffect filter="image" prLst="opacity: 0.5">
                                      <p:cBhvr rctx="IE">
                                        <p:cTn id="9" dur="indefinite"/>
                                        <p:tgtEl>
                                          <p:spTgt spid="8806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36198"/>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8"/>
                                        </p:tgtEl>
                                        <p:attrNameLst>
                                          <p:attrName>style.opacity</p:attrName>
                                        </p:attrNameLst>
                                      </p:cBhvr>
                                      <p:to>
                                        <p:strVal val="0.5"/>
                                      </p:to>
                                    </p:set>
                                    <p:animEffect filter="image" prLst="opacity: 0.5">
                                      <p:cBhvr rctx="IE">
                                        <p:cTn id="16" dur="indefinite"/>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6197"/>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36198"/>
                                        </p:tgtEl>
                                        <p:attrNameLst>
                                          <p:attrName>style.opacity</p:attrName>
                                        </p:attrNameLst>
                                      </p:cBhvr>
                                      <p:to>
                                        <p:strVal val="0.5"/>
                                      </p:to>
                                    </p:set>
                                    <p:animEffect filter="image" prLst="opacity: 0.5">
                                      <p:cBhvr rctx="IE">
                                        <p:cTn id="23" dur="indefinite"/>
                                        <p:tgtEl>
                                          <p:spTgt spid="1361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9" presetClass="emph" presetSubtype="0" nodeType="withEffect">
                                  <p:stCondLst>
                                    <p:cond delay="0"/>
                                  </p:stCondLst>
                                  <p:childTnLst>
                                    <p:set>
                                      <p:cBhvr rctx="PPT">
                                        <p:cTn id="33" dur="indefinite"/>
                                        <p:tgtEl>
                                          <p:spTgt spid="136197"/>
                                        </p:tgtEl>
                                        <p:attrNameLst>
                                          <p:attrName>style.opacity</p:attrName>
                                        </p:attrNameLst>
                                      </p:cBhvr>
                                      <p:to>
                                        <p:strVal val="0.5"/>
                                      </p:to>
                                    </p:set>
                                    <p:animEffect filter="image" prLst="opacity: 0.5">
                                      <p:cBhvr rctx="IE">
                                        <p:cTn id="34" dur="indefinite"/>
                                        <p:tgtEl>
                                          <p:spTgt spid="13619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476672"/>
            <a:ext cx="9144000" cy="2862322"/>
          </a:xfrm>
          <a:prstGeom prst="rect">
            <a:avLst/>
          </a:prstGeom>
        </p:spPr>
        <p:txBody>
          <a:bodyPr wrap="square">
            <a:spAutoFit/>
          </a:bodyPr>
          <a:lstStyle/>
          <a:p>
            <a:pPr>
              <a:defRPr/>
            </a:pPr>
            <a:r>
              <a:rPr lang="pl-PL" sz="3200" dirty="0" smtClean="0">
                <a:solidFill>
                  <a:schemeClr val="bg1"/>
                </a:solidFill>
                <a:latin typeface="Calibri" panose="020F0502020204030204" pitchFamily="34" charset="0"/>
                <a:cs typeface="Calibri" panose="020F0502020204030204" pitchFamily="34" charset="0"/>
              </a:rPr>
              <a:t>Porozumienie Paryskie, uzgodniony </a:t>
            </a:r>
            <a:r>
              <a:rPr lang="pl-PL" sz="3200" dirty="0">
                <a:solidFill>
                  <a:schemeClr val="bg1"/>
                </a:solidFill>
                <a:latin typeface="Calibri" panose="020F0502020204030204" pitchFamily="34" charset="0"/>
                <a:cs typeface="Calibri" panose="020F0502020204030204" pitchFamily="34" charset="0"/>
              </a:rPr>
              <a:t>cel:</a:t>
            </a:r>
          </a:p>
          <a:p>
            <a:pPr>
              <a:defRPr/>
            </a:pPr>
            <a:endParaRPr lang="pl-PL" sz="2000" dirty="0">
              <a:solidFill>
                <a:srgbClr val="FFFFCC"/>
              </a:solidFill>
              <a:latin typeface="Calibri" panose="020F0502020204030204" pitchFamily="34" charset="0"/>
              <a:cs typeface="Calibri" panose="020F0502020204030204" pitchFamily="34" charset="0"/>
            </a:endParaRPr>
          </a:p>
          <a:p>
            <a:pPr>
              <a:defRPr/>
            </a:pPr>
            <a:r>
              <a:rPr lang="pl-PL" sz="3200" i="1" dirty="0" smtClean="0">
                <a:solidFill>
                  <a:srgbClr val="FFFFCC"/>
                </a:solidFill>
                <a:latin typeface="Calibri" panose="020F0502020204030204" pitchFamily="34" charset="0"/>
                <a:cs typeface="Calibri" panose="020F0502020204030204" pitchFamily="34" charset="0"/>
              </a:rPr>
              <a:t>Utrzymanie </a:t>
            </a:r>
            <a:r>
              <a:rPr lang="pl-PL" sz="3200" i="1" dirty="0">
                <a:solidFill>
                  <a:srgbClr val="FFFFCC"/>
                </a:solidFill>
                <a:latin typeface="Calibri" panose="020F0502020204030204" pitchFamily="34" charset="0"/>
                <a:cs typeface="Calibri" panose="020F0502020204030204" pitchFamily="34" charset="0"/>
              </a:rPr>
              <a:t>wzrostu średniej globalnej </a:t>
            </a:r>
            <a:r>
              <a:rPr lang="pl-PL" sz="3200" i="1" dirty="0" smtClean="0">
                <a:solidFill>
                  <a:srgbClr val="FFFFCC"/>
                </a:solidFill>
                <a:latin typeface="Calibri" panose="020F0502020204030204" pitchFamily="34" charset="0"/>
                <a:cs typeface="Calibri" panose="020F0502020204030204" pitchFamily="34" charset="0"/>
              </a:rPr>
              <a:t>temperatury</a:t>
            </a:r>
            <a:br>
              <a:rPr lang="pl-PL" sz="3200" i="1" dirty="0" smtClean="0">
                <a:solidFill>
                  <a:srgbClr val="FFFFCC"/>
                </a:solidFill>
                <a:latin typeface="Calibri" panose="020F0502020204030204" pitchFamily="34" charset="0"/>
                <a:cs typeface="Calibri" panose="020F0502020204030204" pitchFamily="34" charset="0"/>
              </a:rPr>
            </a:br>
            <a:r>
              <a:rPr lang="pl-PL" sz="3200" i="1" dirty="0" smtClean="0">
                <a:solidFill>
                  <a:srgbClr val="FFFFCC"/>
                </a:solidFill>
                <a:latin typeface="Calibri" panose="020F0502020204030204" pitchFamily="34" charset="0"/>
                <a:cs typeface="Calibri" panose="020F0502020204030204" pitchFamily="34" charset="0"/>
              </a:rPr>
              <a:t>na </a:t>
            </a:r>
            <a:r>
              <a:rPr lang="pl-PL" sz="3200" i="1" dirty="0">
                <a:solidFill>
                  <a:srgbClr val="FFFFCC"/>
                </a:solidFill>
                <a:latin typeface="Calibri" panose="020F0502020204030204" pitchFamily="34" charset="0"/>
                <a:cs typeface="Calibri" panose="020F0502020204030204" pitchFamily="34" charset="0"/>
              </a:rPr>
              <a:t>poziomie znacznie poniżej </a:t>
            </a:r>
            <a:r>
              <a:rPr lang="pl-PL" sz="3200" b="1" i="1" dirty="0">
                <a:solidFill>
                  <a:srgbClr val="92D050"/>
                </a:solidFill>
                <a:latin typeface="Calibri" panose="020F0502020204030204" pitchFamily="34" charset="0"/>
                <a:cs typeface="Calibri" panose="020F0502020204030204" pitchFamily="34" charset="0"/>
              </a:rPr>
              <a:t>2°C</a:t>
            </a:r>
            <a:r>
              <a:rPr lang="pl-PL" sz="3200" b="1" i="1" dirty="0">
                <a:solidFill>
                  <a:srgbClr val="FFFFCC"/>
                </a:solidFill>
                <a:latin typeface="Calibri" panose="020F0502020204030204" pitchFamily="34" charset="0"/>
                <a:cs typeface="Calibri" panose="020F0502020204030204" pitchFamily="34" charset="0"/>
              </a:rPr>
              <a:t> </a:t>
            </a:r>
            <a:r>
              <a:rPr lang="pl-PL" sz="3200" i="1" dirty="0" smtClean="0">
                <a:solidFill>
                  <a:srgbClr val="FFFFCC"/>
                </a:solidFill>
                <a:latin typeface="Calibri" panose="020F0502020204030204" pitchFamily="34" charset="0"/>
                <a:cs typeface="Calibri" panose="020F0502020204030204" pitchFamily="34" charset="0"/>
              </a:rPr>
              <a:t>względem poziomu przedprzemysłowego i </a:t>
            </a:r>
            <a:r>
              <a:rPr lang="pl-PL" sz="3200" i="1" dirty="0">
                <a:solidFill>
                  <a:srgbClr val="FFFFCC"/>
                </a:solidFill>
                <a:latin typeface="Calibri" panose="020F0502020204030204" pitchFamily="34" charset="0"/>
                <a:cs typeface="Calibri" panose="020F0502020204030204" pitchFamily="34" charset="0"/>
              </a:rPr>
              <a:t>kontynuowanie wysiłków </a:t>
            </a:r>
            <a:r>
              <a:rPr lang="pl-PL" sz="3200" i="1" dirty="0" smtClean="0">
                <a:solidFill>
                  <a:srgbClr val="FFFFCC"/>
                </a:solidFill>
                <a:latin typeface="Calibri" panose="020F0502020204030204" pitchFamily="34" charset="0"/>
                <a:cs typeface="Calibri" panose="020F0502020204030204" pitchFamily="34" charset="0"/>
              </a:rPr>
              <a:t/>
            </a:r>
            <a:br>
              <a:rPr lang="pl-PL" sz="3200" i="1" dirty="0" smtClean="0">
                <a:solidFill>
                  <a:srgbClr val="FFFFCC"/>
                </a:solidFill>
                <a:latin typeface="Calibri" panose="020F0502020204030204" pitchFamily="34" charset="0"/>
                <a:cs typeface="Calibri" panose="020F0502020204030204" pitchFamily="34" charset="0"/>
              </a:rPr>
            </a:br>
            <a:r>
              <a:rPr lang="pl-PL" sz="3200" i="1" dirty="0" smtClean="0">
                <a:solidFill>
                  <a:srgbClr val="FFFFCC"/>
                </a:solidFill>
                <a:latin typeface="Calibri" panose="020F0502020204030204" pitchFamily="34" charset="0"/>
                <a:cs typeface="Calibri" panose="020F0502020204030204" pitchFamily="34" charset="0"/>
              </a:rPr>
              <a:t>na </a:t>
            </a:r>
            <a:r>
              <a:rPr lang="pl-PL" sz="3200" i="1" dirty="0">
                <a:solidFill>
                  <a:srgbClr val="FFFFCC"/>
                </a:solidFill>
                <a:latin typeface="Calibri" panose="020F0502020204030204" pitchFamily="34" charset="0"/>
                <a:cs typeface="Calibri" panose="020F0502020204030204" pitchFamily="34" charset="0"/>
              </a:rPr>
              <a:t>rzecz ograniczenia wzrostu </a:t>
            </a:r>
            <a:r>
              <a:rPr lang="pl-PL" sz="3200" i="1" dirty="0" smtClean="0">
                <a:solidFill>
                  <a:srgbClr val="FFFFCC"/>
                </a:solidFill>
                <a:latin typeface="Calibri" panose="020F0502020204030204" pitchFamily="34" charset="0"/>
                <a:cs typeface="Calibri" panose="020F0502020204030204" pitchFamily="34" charset="0"/>
              </a:rPr>
              <a:t>temperatury </a:t>
            </a:r>
            <a:r>
              <a:rPr lang="pl-PL" sz="3200" i="1" dirty="0">
                <a:solidFill>
                  <a:srgbClr val="FFFFCC"/>
                </a:solidFill>
                <a:latin typeface="Calibri" panose="020F0502020204030204" pitchFamily="34" charset="0"/>
                <a:cs typeface="Calibri" panose="020F0502020204030204" pitchFamily="34" charset="0"/>
              </a:rPr>
              <a:t>do </a:t>
            </a:r>
            <a:r>
              <a:rPr lang="pl-PL" sz="3200" b="1" i="1" dirty="0">
                <a:solidFill>
                  <a:srgbClr val="92D050"/>
                </a:solidFill>
                <a:latin typeface="Calibri" panose="020F0502020204030204" pitchFamily="34" charset="0"/>
                <a:cs typeface="Calibri" panose="020F0502020204030204" pitchFamily="34" charset="0"/>
              </a:rPr>
              <a:t>1,5°C</a:t>
            </a:r>
            <a:r>
              <a:rPr lang="pl-PL" sz="3200" i="1" dirty="0" smtClean="0">
                <a:solidFill>
                  <a:srgbClr val="FFFFCC"/>
                </a:solidFill>
                <a:latin typeface="Calibri" panose="020F0502020204030204" pitchFamily="34" charset="0"/>
                <a:cs typeface="Calibri" panose="020F0502020204030204" pitchFamily="34" charset="0"/>
              </a:rPr>
              <a:t>.</a:t>
            </a:r>
            <a:endParaRPr lang="pl-PL" sz="3200" i="1" dirty="0">
              <a:solidFill>
                <a:srgbClr val="FFFF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909734027"/>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rostokąt 2"/>
          <p:cNvSpPr/>
          <p:nvPr/>
        </p:nvSpPr>
        <p:spPr>
          <a:xfrm>
            <a:off x="4355976" y="1401346"/>
            <a:ext cx="4788024" cy="4214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4" name="Prostokąt 3"/>
          <p:cNvSpPr/>
          <p:nvPr/>
        </p:nvSpPr>
        <p:spPr>
          <a:xfrm>
            <a:off x="4788024" y="260648"/>
            <a:ext cx="4283968"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6" name="pole tekstowe 5"/>
          <p:cNvSpPr txBox="1"/>
          <p:nvPr/>
        </p:nvSpPr>
        <p:spPr>
          <a:xfrm>
            <a:off x="5458632" y="6381328"/>
            <a:ext cx="3685368" cy="338554"/>
          </a:xfrm>
          <a:prstGeom prst="rect">
            <a:avLst/>
          </a:prstGeom>
          <a:noFill/>
        </p:spPr>
        <p:txBody>
          <a:bodyPr wrap="none" rtlCol="0">
            <a:spAutoFit/>
          </a:bodyPr>
          <a:lstStyle/>
          <a:p>
            <a:r>
              <a:rPr lang="pl-PL" sz="1600" dirty="0" smtClean="0">
                <a:solidFill>
                  <a:schemeClr val="bg1">
                    <a:lumMod val="50000"/>
                  </a:schemeClr>
                </a:solidFill>
                <a:latin typeface="Calibri" panose="020F0502020204030204" pitchFamily="34" charset="0"/>
                <a:cs typeface="Calibri" panose="020F0502020204030204" pitchFamily="34" charset="0"/>
              </a:rPr>
              <a:t>Specjalny raport IPCC, październik 2018 r.</a:t>
            </a:r>
            <a:endParaRPr lang="pl-PL" sz="1600" dirty="0">
              <a:solidFill>
                <a:schemeClr val="bg1">
                  <a:lumMod val="50000"/>
                </a:schemeClr>
              </a:solidFill>
              <a:latin typeface="Calibri" panose="020F0502020204030204" pitchFamily="34" charset="0"/>
              <a:cs typeface="Calibri" panose="020F0502020204030204" pitchFamily="34" charset="0"/>
            </a:endParaRPr>
          </a:p>
        </p:txBody>
      </p:sp>
      <p:pic>
        <p:nvPicPr>
          <p:cNvPr id="2" name="Obraz 1"/>
          <p:cNvPicPr>
            <a:picLocks noChangeAspect="1"/>
          </p:cNvPicPr>
          <p:nvPr/>
        </p:nvPicPr>
        <p:blipFill>
          <a:blip r:embed="rId3"/>
          <a:stretch>
            <a:fillRect/>
          </a:stretch>
        </p:blipFill>
        <p:spPr>
          <a:xfrm>
            <a:off x="1366703" y="0"/>
            <a:ext cx="6157625" cy="6237312"/>
          </a:xfrm>
          <a:prstGeom prst="rect">
            <a:avLst/>
          </a:prstGeom>
        </p:spPr>
      </p:pic>
    </p:spTree>
    <p:extLst>
      <p:ext uri="{BB962C8B-B14F-4D97-AF65-F5344CB8AC3E}">
        <p14:creationId xmlns:p14="http://schemas.microsoft.com/office/powerpoint/2010/main" xmlns="" val="383919627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908720"/>
            <a:ext cx="9144000" cy="4167051"/>
          </a:xfrm>
          <a:prstGeom prst="rect">
            <a:avLst/>
          </a:prstGeom>
        </p:spPr>
      </p:pic>
      <p:sp>
        <p:nvSpPr>
          <p:cNvPr id="3" name="Strzałka w prawo 2"/>
          <p:cNvSpPr/>
          <p:nvPr/>
        </p:nvSpPr>
        <p:spPr>
          <a:xfrm rot="21364961">
            <a:off x="680394" y="1751533"/>
            <a:ext cx="3600400" cy="216025"/>
          </a:xfrm>
          <a:prstGeom prst="rightArrow">
            <a:avLst>
              <a:gd name="adj1" fmla="val 50000"/>
              <a:gd name="adj2" fmla="val 187568"/>
            </a:avLst>
          </a:prstGeom>
          <a:solidFill>
            <a:srgbClr val="FF0000">
              <a:alpha val="9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trzałka w prawo 3"/>
          <p:cNvSpPr/>
          <p:nvPr/>
        </p:nvSpPr>
        <p:spPr>
          <a:xfrm rot="21180000">
            <a:off x="612989" y="3983780"/>
            <a:ext cx="3600400" cy="216025"/>
          </a:xfrm>
          <a:prstGeom prst="rightArrow">
            <a:avLst>
              <a:gd name="adj1" fmla="val 50000"/>
              <a:gd name="adj2" fmla="val 187568"/>
            </a:avLst>
          </a:prstGeom>
          <a:solidFill>
            <a:srgbClr val="FF0000">
              <a:alpha val="9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trzałka w prawo 4"/>
          <p:cNvSpPr/>
          <p:nvPr/>
        </p:nvSpPr>
        <p:spPr>
          <a:xfrm rot="120000">
            <a:off x="5389644" y="2061768"/>
            <a:ext cx="3528000" cy="216025"/>
          </a:xfrm>
          <a:prstGeom prst="rightArrow">
            <a:avLst>
              <a:gd name="adj1" fmla="val 50000"/>
              <a:gd name="adj2" fmla="val 187568"/>
            </a:avLst>
          </a:prstGeom>
          <a:solidFill>
            <a:srgbClr val="3366FF">
              <a:alpha val="9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prawo 5"/>
          <p:cNvSpPr/>
          <p:nvPr/>
        </p:nvSpPr>
        <p:spPr>
          <a:xfrm rot="21420000">
            <a:off x="5383883" y="4264657"/>
            <a:ext cx="3528000" cy="216025"/>
          </a:xfrm>
          <a:prstGeom prst="rightArrow">
            <a:avLst>
              <a:gd name="adj1" fmla="val 50000"/>
              <a:gd name="adj2" fmla="val 187568"/>
            </a:avLst>
          </a:prstGeom>
          <a:solidFill>
            <a:srgbClr val="3366FF">
              <a:alpha val="9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xmlns="" val="36654073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0" y="379511"/>
            <a:ext cx="9144000" cy="6098977"/>
          </a:xfrm>
          <a:prstGeom prst="rect">
            <a:avLst/>
          </a:prstGeom>
        </p:spPr>
      </p:pic>
    </p:spTree>
    <p:extLst>
      <p:ext uri="{BB962C8B-B14F-4D97-AF65-F5344CB8AC3E}">
        <p14:creationId xmlns:p14="http://schemas.microsoft.com/office/powerpoint/2010/main" xmlns="" val="262071377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11469" y="34289"/>
            <a:ext cx="9132531" cy="6758073"/>
          </a:xfrm>
          <a:prstGeom prst="rect">
            <a:avLst/>
          </a:prstGeom>
        </p:spPr>
      </p:pic>
    </p:spTree>
    <p:extLst>
      <p:ext uri="{BB962C8B-B14F-4D97-AF65-F5344CB8AC3E}">
        <p14:creationId xmlns:p14="http://schemas.microsoft.com/office/powerpoint/2010/main" xmlns="" val="133876591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0" y="521545"/>
            <a:ext cx="9144000" cy="5814909"/>
          </a:xfrm>
          <a:prstGeom prst="rect">
            <a:avLst/>
          </a:prstGeom>
        </p:spPr>
      </p:pic>
    </p:spTree>
    <p:extLst>
      <p:ext uri="{BB962C8B-B14F-4D97-AF65-F5344CB8AC3E}">
        <p14:creationId xmlns:p14="http://schemas.microsoft.com/office/powerpoint/2010/main" xmlns="" val="423108574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xmlns="" val="3328874737"/>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376237"/>
            <a:ext cx="9144000" cy="6105525"/>
          </a:xfrm>
          <a:prstGeom prst="rect">
            <a:avLst/>
          </a:prstGeom>
        </p:spPr>
      </p:pic>
    </p:spTree>
    <p:extLst>
      <p:ext uri="{BB962C8B-B14F-4D97-AF65-F5344CB8AC3E}">
        <p14:creationId xmlns:p14="http://schemas.microsoft.com/office/powerpoint/2010/main" xmlns="" val="158140652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az 7"/>
          <p:cNvPicPr>
            <a:picLocks noChangeAspect="1"/>
          </p:cNvPicPr>
          <p:nvPr/>
        </p:nvPicPr>
        <p:blipFill>
          <a:blip r:embed="rId2"/>
          <a:stretch>
            <a:fillRect/>
          </a:stretch>
        </p:blipFill>
        <p:spPr>
          <a:xfrm>
            <a:off x="1" y="789383"/>
            <a:ext cx="9143999" cy="6095999"/>
          </a:xfrm>
          <a:prstGeom prst="rect">
            <a:avLst/>
          </a:prstGeom>
          <a:noFill/>
          <a:ln>
            <a:noFill/>
          </a:ln>
        </p:spPr>
      </p:pic>
      <p:sp>
        <p:nvSpPr>
          <p:cNvPr id="9" name="pole tekstowe 8"/>
          <p:cNvSpPr txBox="1"/>
          <p:nvPr/>
        </p:nvSpPr>
        <p:spPr>
          <a:xfrm>
            <a:off x="5010" y="0"/>
            <a:ext cx="1836528" cy="523220"/>
          </a:xfrm>
          <a:prstGeom prst="rect">
            <a:avLst/>
          </a:prstGeom>
          <a:noFill/>
        </p:spPr>
        <p:txBody>
          <a:bodyPr wrap="none" rtlCol="0">
            <a:spAutoFit/>
          </a:bodyPr>
          <a:lstStyle/>
          <a:p>
            <a:r>
              <a:rPr lang="pl-PL" sz="2800" b="1" dirty="0" smtClean="0">
                <a:latin typeface="Calibri" panose="020F0502020204030204" pitchFamily="34" charset="0"/>
                <a:cs typeface="Calibri" panose="020F0502020204030204" pitchFamily="34" charset="0"/>
              </a:rPr>
              <a:t>Włocławek</a:t>
            </a:r>
            <a:endParaRPr lang="pl-PL" sz="2800" b="1" dirty="0">
              <a:latin typeface="Calibri" panose="020F0502020204030204" pitchFamily="34" charset="0"/>
              <a:cs typeface="Calibri" panose="020F0502020204030204" pitchFamily="34" charset="0"/>
            </a:endParaRPr>
          </a:p>
        </p:txBody>
      </p:sp>
      <p:sp>
        <p:nvSpPr>
          <p:cNvPr id="4" name="pole tekstowe 3"/>
          <p:cNvSpPr txBox="1"/>
          <p:nvPr/>
        </p:nvSpPr>
        <p:spPr>
          <a:xfrm>
            <a:off x="1" y="878576"/>
            <a:ext cx="9143999" cy="461665"/>
          </a:xfrm>
          <a:prstGeom prst="rect">
            <a:avLst/>
          </a:prstGeom>
          <a:solidFill>
            <a:schemeClr val="bg1"/>
          </a:solidFill>
        </p:spPr>
        <p:txBody>
          <a:bodyPr wrap="square" rtlCol="0">
            <a:spAutoFit/>
          </a:bodyPr>
          <a:lstStyle/>
          <a:p>
            <a:pPr algn="ctr"/>
            <a:r>
              <a:rPr lang="pl-PL" sz="2400" dirty="0" smtClean="0">
                <a:latin typeface="Calibri" panose="020F0502020204030204" pitchFamily="34" charset="0"/>
                <a:cs typeface="Calibri" panose="020F0502020204030204" pitchFamily="34" charset="0"/>
              </a:rPr>
              <a:t>Rynek przed rewitalizacją</a:t>
            </a:r>
            <a:endParaRPr lang="pl-PL" sz="2400" dirty="0">
              <a:latin typeface="Calibri" panose="020F0502020204030204" pitchFamily="34" charset="0"/>
              <a:cs typeface="Calibri" panose="020F0502020204030204" pitchFamily="34" charset="0"/>
            </a:endParaRPr>
          </a:p>
        </p:txBody>
      </p:sp>
      <p:sp>
        <p:nvSpPr>
          <p:cNvPr id="5" name="pole tekstowe 4"/>
          <p:cNvSpPr txBox="1"/>
          <p:nvPr/>
        </p:nvSpPr>
        <p:spPr>
          <a:xfrm>
            <a:off x="0" y="3606549"/>
            <a:ext cx="9143999" cy="461665"/>
          </a:xfrm>
          <a:prstGeom prst="rect">
            <a:avLst/>
          </a:prstGeom>
          <a:solidFill>
            <a:schemeClr val="bg1"/>
          </a:solidFill>
        </p:spPr>
        <p:txBody>
          <a:bodyPr wrap="square" rtlCol="0">
            <a:spAutoFit/>
          </a:bodyPr>
          <a:lstStyle/>
          <a:p>
            <a:pPr algn="ctr"/>
            <a:r>
              <a:rPr lang="pl-PL" sz="2400" dirty="0" smtClean="0">
                <a:latin typeface="Calibri" panose="020F0502020204030204" pitchFamily="34" charset="0"/>
                <a:cs typeface="Calibri" panose="020F0502020204030204" pitchFamily="34" charset="0"/>
              </a:rPr>
              <a:t>6,3 mln zł później…</a:t>
            </a:r>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71800856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1" y="1502937"/>
            <a:ext cx="4617259" cy="3294215"/>
          </a:xfrm>
          <a:prstGeom prst="rect">
            <a:avLst/>
          </a:prstGeom>
        </p:spPr>
      </p:pic>
      <p:pic>
        <p:nvPicPr>
          <p:cNvPr id="7" name="Obraz 6"/>
          <p:cNvPicPr>
            <a:picLocks noChangeAspect="1"/>
          </p:cNvPicPr>
          <p:nvPr/>
        </p:nvPicPr>
        <p:blipFill>
          <a:blip r:embed="rId3"/>
          <a:stretch>
            <a:fillRect/>
          </a:stretch>
        </p:blipFill>
        <p:spPr>
          <a:xfrm>
            <a:off x="4745072" y="1502937"/>
            <a:ext cx="4413923" cy="3294215"/>
          </a:xfrm>
          <a:prstGeom prst="rect">
            <a:avLst/>
          </a:prstGeom>
        </p:spPr>
      </p:pic>
      <p:sp>
        <p:nvSpPr>
          <p:cNvPr id="5" name="pole tekstowe 4"/>
          <p:cNvSpPr txBox="1"/>
          <p:nvPr/>
        </p:nvSpPr>
        <p:spPr>
          <a:xfrm>
            <a:off x="5010" y="0"/>
            <a:ext cx="1663789" cy="523220"/>
          </a:xfrm>
          <a:prstGeom prst="rect">
            <a:avLst/>
          </a:prstGeom>
          <a:noFill/>
        </p:spPr>
        <p:txBody>
          <a:bodyPr wrap="none" rtlCol="0">
            <a:spAutoFit/>
          </a:bodyPr>
          <a:lstStyle/>
          <a:p>
            <a:r>
              <a:rPr lang="pl-PL" sz="2800" b="1" dirty="0" smtClean="0">
                <a:latin typeface="Calibri" panose="020F0502020204030204" pitchFamily="34" charset="0"/>
                <a:cs typeface="Calibri" panose="020F0502020204030204" pitchFamily="34" charset="0"/>
              </a:rPr>
              <a:t>Chrzanów</a:t>
            </a:r>
            <a:endParaRPr lang="pl-PL" sz="2800" b="1" dirty="0">
              <a:latin typeface="Calibri" panose="020F0502020204030204" pitchFamily="34" charset="0"/>
              <a:cs typeface="Calibri" panose="020F0502020204030204" pitchFamily="34" charset="0"/>
            </a:endParaRPr>
          </a:p>
        </p:txBody>
      </p:sp>
      <p:sp>
        <p:nvSpPr>
          <p:cNvPr id="9" name="pole tekstowe 8"/>
          <p:cNvSpPr txBox="1"/>
          <p:nvPr/>
        </p:nvSpPr>
        <p:spPr>
          <a:xfrm>
            <a:off x="8349441" y="6550223"/>
            <a:ext cx="792205" cy="307777"/>
          </a:xfrm>
          <a:prstGeom prst="rect">
            <a:avLst/>
          </a:prstGeom>
          <a:noFill/>
        </p:spPr>
        <p:txBody>
          <a:bodyPr wrap="none" rtlCol="0">
            <a:spAutoFit/>
          </a:bodyPr>
          <a:lstStyle/>
          <a:p>
            <a:r>
              <a:rPr lang="pl-PL" sz="1400" b="1" dirty="0" smtClean="0">
                <a:latin typeface="Calibri" panose="020F0502020204030204" pitchFamily="34" charset="0"/>
                <a:cs typeface="Calibri" panose="020F0502020204030204" pitchFamily="34" charset="0"/>
                <a:hlinkClick r:id="rId4"/>
              </a:rPr>
              <a:t>więcej…</a:t>
            </a:r>
            <a:endParaRPr lang="pl-PL" sz="1400" b="1" dirty="0">
              <a:latin typeface="Calibri" panose="020F0502020204030204" pitchFamily="34" charset="0"/>
              <a:cs typeface="Calibri" panose="020F0502020204030204" pitchFamily="34" charset="0"/>
            </a:endParaRPr>
          </a:p>
        </p:txBody>
      </p:sp>
      <p:sp>
        <p:nvSpPr>
          <p:cNvPr id="8" name="pole tekstowe 7"/>
          <p:cNvSpPr txBox="1"/>
          <p:nvPr/>
        </p:nvSpPr>
        <p:spPr>
          <a:xfrm>
            <a:off x="807488" y="1031495"/>
            <a:ext cx="8316416" cy="461665"/>
          </a:xfrm>
          <a:prstGeom prst="rect">
            <a:avLst/>
          </a:prstGeom>
          <a:solidFill>
            <a:schemeClr val="bg1"/>
          </a:solidFill>
        </p:spPr>
        <p:txBody>
          <a:bodyPr wrap="square" rtlCol="0">
            <a:spAutoFit/>
          </a:bodyPr>
          <a:lstStyle/>
          <a:p>
            <a:pPr algn="ctr"/>
            <a:r>
              <a:rPr lang="pl-PL" sz="2400" dirty="0" smtClean="0">
                <a:latin typeface="Calibri" panose="020F0502020204030204" pitchFamily="34" charset="0"/>
                <a:cs typeface="Calibri" panose="020F0502020204030204" pitchFamily="34" charset="0"/>
              </a:rPr>
              <a:t>Rynek przed i po „rewitalizacji”</a:t>
            </a:r>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59033696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erta">
  <a:themeElements>
    <a:clrScheme name="Oferta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Oferta">
      <a:majorFont>
        <a:latin typeface="Verdana"/>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erta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Oferta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Oferta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Oferta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Oferta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Oferta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Oferta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Oferta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Proposal</Template>
  <TotalTime>48323</TotalTime>
  <Words>639</Words>
  <Application>Microsoft Office PowerPoint</Application>
  <PresentationFormat>Pokaz na ekranie (4:3)</PresentationFormat>
  <Paragraphs>104</Paragraphs>
  <Slides>30</Slides>
  <Notes>16</Notes>
  <HiddenSlides>0</HiddenSlides>
  <MMClips>0</MMClips>
  <ScaleCrop>false</ScaleCrop>
  <HeadingPairs>
    <vt:vector size="6" baseType="variant">
      <vt:variant>
        <vt:lpstr>Motyw</vt:lpstr>
      </vt:variant>
      <vt:variant>
        <vt:i4>1</vt:i4>
      </vt:variant>
      <vt:variant>
        <vt:lpstr>Tytuły slajdów</vt:lpstr>
      </vt:variant>
      <vt:variant>
        <vt:i4>30</vt:i4>
      </vt:variant>
      <vt:variant>
        <vt:lpstr>Pokazy niestandardowe</vt:lpstr>
      </vt:variant>
      <vt:variant>
        <vt:i4>1</vt:i4>
      </vt:variant>
    </vt:vector>
  </HeadingPairs>
  <TitlesOfParts>
    <vt:vector size="32" baseType="lpstr">
      <vt:lpstr>Oferta</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3h</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user</dc:creator>
  <cp:lastModifiedBy>Gmina</cp:lastModifiedBy>
  <cp:revision>1669</cp:revision>
  <cp:lastPrinted>1601-01-01T00:00:00Z</cp:lastPrinted>
  <dcterms:created xsi:type="dcterms:W3CDTF">2008-02-21T20:13:38Z</dcterms:created>
  <dcterms:modified xsi:type="dcterms:W3CDTF">2019-09-19T08:21:57Z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